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106.png" ContentType="image/png"/>
  <Override PartName="/ppt/media/image99.png" ContentType="image/png"/>
  <Override PartName="/ppt/media/image62.png" ContentType="image/png"/>
  <Override PartName="/ppt/media/image105.png" ContentType="image/png"/>
  <Override PartName="/ppt/media/image98.png" ContentType="image/png"/>
  <Override PartName="/ppt/media/image61.png" ContentType="image/png"/>
  <Override PartName="/ppt/media/image104.png" ContentType="image/png"/>
  <Override PartName="/ppt/media/image97.png" ContentType="image/png"/>
  <Override PartName="/ppt/media/image60.png" ContentType="image/png"/>
  <Override PartName="/ppt/media/image103.png" ContentType="image/png"/>
  <Override PartName="/ppt/media/image96.png" ContentType="image/png"/>
  <Override PartName="/ppt/media/image89.png" ContentType="image/png"/>
  <Override PartName="/ppt/media/image102.png" ContentType="image/png"/>
  <Override PartName="/ppt/media/image95.png" ContentType="image/png"/>
  <Override PartName="/ppt/media/image88.png" ContentType="image/png"/>
  <Override PartName="/ppt/media/image79.png" ContentType="image/png"/>
  <Override PartName="/ppt/media/image101.png" ContentType="image/png"/>
  <Override PartName="/ppt/media/image64.png" ContentType="image/png"/>
  <Override PartName="/ppt/media/image63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4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4.png" ContentType="image/png"/>
  <Override PartName="/ppt/media/image16.png" ContentType="image/png"/>
  <Override PartName="/ppt/media/image81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2193588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A72B14-812A-4DB0-9A90-5C2D2E940C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AE9ABC-18C0-42D3-9BCE-396B3A5DD44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3E510F-0358-46C6-AC06-CA4AD6074D1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ACF4D6-D75D-4B37-B3AF-618E5016B73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DDA54F-79CB-4755-8BAC-AA972837ACF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20E4A91-042B-4A3B-9D36-DCB30829FF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D1C225-8005-48F4-98A5-A1E1D4FB46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ABDFDA-3EEA-4239-879E-0748C5BA2CE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8B4163-FCE3-41A2-B34F-A5779FC403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0E6ADC-02E4-4D87-9450-77C626C7F0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B9A8BF-2A2B-49BC-9039-A82C33D410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DA153A-2A38-4B77-B3E3-5476D3F8C0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23BE18-5838-47B4-8286-62516C1132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D25D24-EA5D-4013-805C-E0B811E986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992C74-FC87-4998-B1CF-8115AFE04C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165F164-940A-4631-8DD5-892BD7C32CC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864ABA-6922-466B-89BD-B7DB04946A3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1DA307-5720-41D5-9120-9A1DF64C92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2AE744F-7931-4B08-9954-F6A673BC3F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18998E9-BCDC-4647-BE86-1AFE8F56DC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DE92F2-1F4E-4302-B2FF-9E0A609444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390C13-3823-4C02-89FA-2DDD57469D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907A1F-C245-4452-B409-C6F306B98F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53B5398-4896-4D2A-B515-6C5418663E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0615E5A-D2C0-43E8-98A4-25F7D0DB21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AFFA3C6-9220-4A1C-A7EC-F063AB9A1C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40B083-28DE-4633-BBA8-74A93C927A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B55C6DE-03C1-4BEB-80D5-A3CADD541A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FF7782-10D5-4A73-AC66-B3B289F0E44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E9B0A5D-9FC3-49AD-9610-49EE5400B46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CA9221-2A6B-4E3E-8B68-68F1907059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DD92A2-A3E8-42BC-A71B-31904225D7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ED9B6F-031A-4DCB-B59D-5E62B38AFD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7AD8F6-8CFA-4A4E-9D7A-838098B83D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361127-063B-4DCF-A1D3-E9EEBB3052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366066-FB2E-481B-A292-D96A22650F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&lt;pied de page&gt;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1200" y="6356520"/>
            <a:ext cx="27396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6C84293-BCDE-438B-BDCC-E0A1F29C965D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6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&lt;pied de page&gt;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1200" y="6356520"/>
            <a:ext cx="27396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4A84E0-5656-4D08-A4B9-26F545176C1D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6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2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&lt;pied de page&gt;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8611200" y="6356520"/>
            <a:ext cx="27396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2773FD-4F51-49F3-91F8-73347B35B045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60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0" y="272880"/>
            <a:ext cx="1097244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fr-FR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Classification automatique de biens de consommation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Flipkart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945360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9E489B-87E8-45DE-A31D-AE06DB2EEF37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graphicFrame>
        <p:nvGraphicFramePr>
          <p:cNvPr id="126" name="Espace réservé du contenu 9"/>
          <p:cNvGraphicFramePr/>
          <p:nvPr/>
        </p:nvGraphicFramePr>
        <p:xfrm>
          <a:off x="600480" y="2408400"/>
          <a:ext cx="10972440" cy="1482840"/>
        </p:xfrm>
        <a:graphic>
          <a:graphicData uri="http://schemas.openxmlformats.org/drawingml/2006/table">
            <a:tbl>
              <a:tblPr/>
              <a:tblGrid>
                <a:gridCol w="1097280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 : Chargement, exploration et nettoyage des données</a:t>
                      </a:r>
                      <a:endParaRPr b="0" lang="fr-FR" sz="2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fr-FR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25200">
                      <a:noFill/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II : Étude de faisabilité d’un moteur de classification des produits de consommation à partir de leurs descriptions ou de leurs images </a:t>
                      </a:r>
                      <a:endParaRPr b="0" lang="fr-FR" sz="2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fr-FR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2520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III : Classification des produits de consommation à partir de le leurs images par des modèles supervisés</a:t>
                      </a:r>
                      <a:endParaRPr b="0" lang="fr-FR" sz="2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 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VI : Test de l’API de collecte de produits à base de « champagne »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0" y="54360"/>
            <a:ext cx="12193200" cy="28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ZoneTexte 5"/>
          <p:cNvSpPr/>
          <p:nvPr/>
        </p:nvSpPr>
        <p:spPr>
          <a:xfrm>
            <a:off x="0" y="438120"/>
            <a:ext cx="1182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Nous allons utilisé les méthodes suivantes pour extraire des features à partir du texte prétraité 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3" name="ZoneTexte 7"/>
          <p:cNvSpPr/>
          <p:nvPr/>
        </p:nvSpPr>
        <p:spPr>
          <a:xfrm>
            <a:off x="514440" y="1762200"/>
            <a:ext cx="453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ZoneTexte 8"/>
          <p:cNvSpPr/>
          <p:nvPr/>
        </p:nvSpPr>
        <p:spPr>
          <a:xfrm>
            <a:off x="0" y="961920"/>
            <a:ext cx="12193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of words(sac de mots) :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5" name="ZoneTexte 9"/>
          <p:cNvSpPr/>
          <p:nvPr/>
        </p:nvSpPr>
        <p:spPr>
          <a:xfrm flipH="1">
            <a:off x="-720" y="1590840"/>
            <a:ext cx="8733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Tf-IDF :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6" name="ZoneTexte 10"/>
          <p:cNvSpPr/>
          <p:nvPr/>
        </p:nvSpPr>
        <p:spPr>
          <a:xfrm flipH="1">
            <a:off x="66600" y="2187720"/>
            <a:ext cx="866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Word2vec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7" name="ZoneTexte 11"/>
          <p:cNvSpPr/>
          <p:nvPr/>
        </p:nvSpPr>
        <p:spPr>
          <a:xfrm>
            <a:off x="66600" y="2980800"/>
            <a:ext cx="640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BERT </a:t>
            </a:r>
            <a:r>
              <a:rPr b="1" lang="fr-F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HuggingFace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8" name="ZoneTexte 12"/>
          <p:cNvSpPr/>
          <p:nvPr/>
        </p:nvSpPr>
        <p:spPr>
          <a:xfrm>
            <a:off x="0" y="3629160"/>
            <a:ext cx="700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BERT </a:t>
            </a:r>
            <a:r>
              <a:rPr b="1" lang="fr-F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hub Tensorflow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9" name="ZoneTexte 13"/>
          <p:cNvSpPr/>
          <p:nvPr/>
        </p:nvSpPr>
        <p:spPr>
          <a:xfrm flipH="1">
            <a:off x="65880" y="4248000"/>
            <a:ext cx="191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0EA4341-F259-4396-B82B-7BE8685DC35B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0" y="54360"/>
            <a:ext cx="12193200" cy="28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ZoneTexte 5"/>
          <p:cNvSpPr/>
          <p:nvPr/>
        </p:nvSpPr>
        <p:spPr>
          <a:xfrm>
            <a:off x="0" y="219240"/>
            <a:ext cx="288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Extraction des features :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2" name="ZoneTexte 7"/>
          <p:cNvSpPr/>
          <p:nvPr/>
        </p:nvSpPr>
        <p:spPr>
          <a:xfrm>
            <a:off x="514440" y="1762200"/>
            <a:ext cx="453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ZoneTexte 2"/>
          <p:cNvSpPr/>
          <p:nvPr/>
        </p:nvSpPr>
        <p:spPr>
          <a:xfrm>
            <a:off x="0" y="847800"/>
            <a:ext cx="92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BoW :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4" name="ZoneTexte 6"/>
          <p:cNvSpPr/>
          <p:nvPr/>
        </p:nvSpPr>
        <p:spPr>
          <a:xfrm>
            <a:off x="11880" y="1897200"/>
            <a:ext cx="1161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TF-IDF :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5" name="ZoneTexte 14"/>
          <p:cNvSpPr/>
          <p:nvPr/>
        </p:nvSpPr>
        <p:spPr>
          <a:xfrm>
            <a:off x="4680" y="2919240"/>
            <a:ext cx="1561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Word2vec :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6" name="ZoneTexte 16"/>
          <p:cNvSpPr/>
          <p:nvPr/>
        </p:nvSpPr>
        <p:spPr>
          <a:xfrm>
            <a:off x="0" y="3966480"/>
            <a:ext cx="230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BERT </a:t>
            </a:r>
            <a:r>
              <a:rPr b="1" lang="fr-F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HuggingFace :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7" name="ZoneTexte 17"/>
          <p:cNvSpPr/>
          <p:nvPr/>
        </p:nvSpPr>
        <p:spPr>
          <a:xfrm flipH="1">
            <a:off x="94320" y="5148000"/>
            <a:ext cx="2619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BERT </a:t>
            </a:r>
            <a:r>
              <a:rPr b="1" lang="fr-F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hub Tensorflow : 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8" name="ZoneTexte 18"/>
          <p:cNvSpPr/>
          <p:nvPr/>
        </p:nvSpPr>
        <p:spPr>
          <a:xfrm>
            <a:off x="0" y="6073920"/>
            <a:ext cx="187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: 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09" name="Image 19" descr=""/>
          <p:cNvPicPr/>
          <p:nvPr/>
        </p:nvPicPr>
        <p:blipFill>
          <a:blip r:embed="rId1"/>
          <a:stretch/>
        </p:blipFill>
        <p:spPr>
          <a:xfrm>
            <a:off x="833400" y="870840"/>
            <a:ext cx="7938720" cy="405360"/>
          </a:xfrm>
          <a:prstGeom prst="rect">
            <a:avLst/>
          </a:prstGeom>
          <a:ln w="0">
            <a:noFill/>
          </a:ln>
        </p:spPr>
      </p:pic>
      <p:pic>
        <p:nvPicPr>
          <p:cNvPr id="210" name="Image 20" descr=""/>
          <p:cNvPicPr/>
          <p:nvPr/>
        </p:nvPicPr>
        <p:blipFill>
          <a:blip r:embed="rId2"/>
          <a:stretch/>
        </p:blipFill>
        <p:spPr>
          <a:xfrm>
            <a:off x="833400" y="1276560"/>
            <a:ext cx="7938720" cy="320040"/>
          </a:xfrm>
          <a:prstGeom prst="rect">
            <a:avLst/>
          </a:prstGeom>
          <a:ln w="0">
            <a:noFill/>
          </a:ln>
        </p:spPr>
      </p:pic>
      <p:pic>
        <p:nvPicPr>
          <p:cNvPr id="211" name="Image 21" descr=""/>
          <p:cNvPicPr/>
          <p:nvPr/>
        </p:nvPicPr>
        <p:blipFill>
          <a:blip r:embed="rId3"/>
          <a:stretch/>
        </p:blipFill>
        <p:spPr>
          <a:xfrm>
            <a:off x="9085680" y="909000"/>
            <a:ext cx="1617120" cy="587160"/>
          </a:xfrm>
          <a:prstGeom prst="rect">
            <a:avLst/>
          </a:prstGeom>
          <a:ln w="0">
            <a:noFill/>
          </a:ln>
        </p:spPr>
      </p:pic>
      <p:pic>
        <p:nvPicPr>
          <p:cNvPr id="212" name="Image 24" descr=""/>
          <p:cNvPicPr/>
          <p:nvPr/>
        </p:nvPicPr>
        <p:blipFill>
          <a:blip r:embed="rId4"/>
          <a:stretch/>
        </p:blipFill>
        <p:spPr>
          <a:xfrm>
            <a:off x="9172440" y="1916280"/>
            <a:ext cx="1617120" cy="587160"/>
          </a:xfrm>
          <a:prstGeom prst="rect">
            <a:avLst/>
          </a:prstGeom>
          <a:ln w="0">
            <a:noFill/>
          </a:ln>
        </p:spPr>
      </p:pic>
      <p:pic>
        <p:nvPicPr>
          <p:cNvPr id="213" name="Image 25" descr=""/>
          <p:cNvPicPr/>
          <p:nvPr/>
        </p:nvPicPr>
        <p:blipFill>
          <a:blip r:embed="rId5"/>
          <a:stretch/>
        </p:blipFill>
        <p:spPr>
          <a:xfrm>
            <a:off x="1428840" y="2921400"/>
            <a:ext cx="7767360" cy="401400"/>
          </a:xfrm>
          <a:prstGeom prst="rect">
            <a:avLst/>
          </a:prstGeom>
          <a:ln w="0">
            <a:noFill/>
          </a:ln>
        </p:spPr>
      </p:pic>
      <p:pic>
        <p:nvPicPr>
          <p:cNvPr id="214" name="Image 26" descr=""/>
          <p:cNvPicPr/>
          <p:nvPr/>
        </p:nvPicPr>
        <p:blipFill>
          <a:blip r:embed="rId6"/>
          <a:stretch/>
        </p:blipFill>
        <p:spPr>
          <a:xfrm>
            <a:off x="1029240" y="1908000"/>
            <a:ext cx="7938720" cy="405360"/>
          </a:xfrm>
          <a:prstGeom prst="rect">
            <a:avLst/>
          </a:prstGeom>
          <a:ln w="0">
            <a:noFill/>
          </a:ln>
        </p:spPr>
      </p:pic>
      <p:pic>
        <p:nvPicPr>
          <p:cNvPr id="215" name="Image 27" descr=""/>
          <p:cNvPicPr/>
          <p:nvPr/>
        </p:nvPicPr>
        <p:blipFill>
          <a:blip r:embed="rId7"/>
          <a:stretch/>
        </p:blipFill>
        <p:spPr>
          <a:xfrm>
            <a:off x="1029240" y="2313720"/>
            <a:ext cx="7938720" cy="320040"/>
          </a:xfrm>
          <a:prstGeom prst="rect">
            <a:avLst/>
          </a:prstGeom>
          <a:ln w="0">
            <a:noFill/>
          </a:ln>
        </p:spPr>
      </p:pic>
      <p:pic>
        <p:nvPicPr>
          <p:cNvPr id="216" name="Image 28" descr=""/>
          <p:cNvPicPr/>
          <p:nvPr/>
        </p:nvPicPr>
        <p:blipFill>
          <a:blip r:embed="rId8"/>
          <a:stretch/>
        </p:blipFill>
        <p:spPr>
          <a:xfrm>
            <a:off x="1404720" y="3321720"/>
            <a:ext cx="7767360" cy="320040"/>
          </a:xfrm>
          <a:prstGeom prst="rect">
            <a:avLst/>
          </a:prstGeom>
          <a:ln w="0">
            <a:noFill/>
          </a:ln>
        </p:spPr>
      </p:pic>
      <p:pic>
        <p:nvPicPr>
          <p:cNvPr id="217" name="Image 29" descr=""/>
          <p:cNvPicPr/>
          <p:nvPr/>
        </p:nvPicPr>
        <p:blipFill>
          <a:blip r:embed="rId9"/>
          <a:stretch/>
        </p:blipFill>
        <p:spPr>
          <a:xfrm>
            <a:off x="10320480" y="4042080"/>
            <a:ext cx="1617120" cy="587160"/>
          </a:xfrm>
          <a:prstGeom prst="rect">
            <a:avLst/>
          </a:prstGeom>
          <a:ln w="0">
            <a:noFill/>
          </a:ln>
        </p:spPr>
      </p:pic>
      <p:pic>
        <p:nvPicPr>
          <p:cNvPr id="218" name="Image 30" descr=""/>
          <p:cNvPicPr/>
          <p:nvPr/>
        </p:nvPicPr>
        <p:blipFill>
          <a:blip r:embed="rId10"/>
          <a:stretch/>
        </p:blipFill>
        <p:spPr>
          <a:xfrm>
            <a:off x="2340720" y="4032720"/>
            <a:ext cx="7767360" cy="405360"/>
          </a:xfrm>
          <a:prstGeom prst="rect">
            <a:avLst/>
          </a:prstGeom>
          <a:ln w="0">
            <a:noFill/>
          </a:ln>
        </p:spPr>
      </p:pic>
      <p:pic>
        <p:nvPicPr>
          <p:cNvPr id="219" name="Image 31" descr=""/>
          <p:cNvPicPr/>
          <p:nvPr/>
        </p:nvPicPr>
        <p:blipFill>
          <a:blip r:embed="rId11"/>
          <a:stretch/>
        </p:blipFill>
        <p:spPr>
          <a:xfrm>
            <a:off x="2340720" y="4412160"/>
            <a:ext cx="7767360" cy="320040"/>
          </a:xfrm>
          <a:prstGeom prst="rect">
            <a:avLst/>
          </a:prstGeom>
          <a:ln w="0">
            <a:noFill/>
          </a:ln>
        </p:spPr>
      </p:pic>
      <p:pic>
        <p:nvPicPr>
          <p:cNvPr id="220" name="Image 32" descr=""/>
          <p:cNvPicPr/>
          <p:nvPr/>
        </p:nvPicPr>
        <p:blipFill>
          <a:blip r:embed="rId12"/>
          <a:stretch/>
        </p:blipFill>
        <p:spPr>
          <a:xfrm>
            <a:off x="9381960" y="2909520"/>
            <a:ext cx="1617120" cy="587160"/>
          </a:xfrm>
          <a:prstGeom prst="rect">
            <a:avLst/>
          </a:prstGeom>
          <a:ln w="0">
            <a:noFill/>
          </a:ln>
        </p:spPr>
      </p:pic>
      <p:pic>
        <p:nvPicPr>
          <p:cNvPr id="221" name="Image 34" descr=""/>
          <p:cNvPicPr/>
          <p:nvPr/>
        </p:nvPicPr>
        <p:blipFill>
          <a:blip r:embed="rId13"/>
          <a:stretch/>
        </p:blipFill>
        <p:spPr>
          <a:xfrm>
            <a:off x="2569320" y="5155560"/>
            <a:ext cx="7750440" cy="405360"/>
          </a:xfrm>
          <a:prstGeom prst="rect">
            <a:avLst/>
          </a:prstGeom>
          <a:ln w="0">
            <a:noFill/>
          </a:ln>
        </p:spPr>
      </p:pic>
      <p:pic>
        <p:nvPicPr>
          <p:cNvPr id="222" name="Image 35" descr=""/>
          <p:cNvPicPr/>
          <p:nvPr/>
        </p:nvPicPr>
        <p:blipFill>
          <a:blip r:embed="rId14"/>
          <a:stretch/>
        </p:blipFill>
        <p:spPr>
          <a:xfrm>
            <a:off x="2552760" y="5568840"/>
            <a:ext cx="7767360" cy="320040"/>
          </a:xfrm>
          <a:prstGeom prst="rect">
            <a:avLst/>
          </a:prstGeom>
          <a:ln w="0">
            <a:noFill/>
          </a:ln>
        </p:spPr>
      </p:pic>
      <p:pic>
        <p:nvPicPr>
          <p:cNvPr id="223" name="Image 36" descr=""/>
          <p:cNvPicPr/>
          <p:nvPr/>
        </p:nvPicPr>
        <p:blipFill>
          <a:blip r:embed="rId15"/>
          <a:stretch/>
        </p:blipFill>
        <p:spPr>
          <a:xfrm>
            <a:off x="10396440" y="5176440"/>
            <a:ext cx="1617120" cy="587160"/>
          </a:xfrm>
          <a:prstGeom prst="rect">
            <a:avLst/>
          </a:prstGeom>
          <a:ln w="0">
            <a:noFill/>
          </a:ln>
        </p:spPr>
      </p:pic>
      <p:pic>
        <p:nvPicPr>
          <p:cNvPr id="224" name="Image 37" descr=""/>
          <p:cNvPicPr/>
          <p:nvPr/>
        </p:nvPicPr>
        <p:blipFill>
          <a:blip r:embed="rId16"/>
          <a:stretch/>
        </p:blipFill>
        <p:spPr>
          <a:xfrm>
            <a:off x="1150200" y="6022440"/>
            <a:ext cx="7750440" cy="306720"/>
          </a:xfrm>
          <a:prstGeom prst="rect">
            <a:avLst/>
          </a:prstGeom>
          <a:ln w="0">
            <a:noFill/>
          </a:ln>
        </p:spPr>
      </p:pic>
      <p:pic>
        <p:nvPicPr>
          <p:cNvPr id="225" name="Image 38" descr=""/>
          <p:cNvPicPr/>
          <p:nvPr/>
        </p:nvPicPr>
        <p:blipFill>
          <a:blip r:embed="rId17"/>
          <a:stretch/>
        </p:blipFill>
        <p:spPr>
          <a:xfrm>
            <a:off x="1150200" y="6346800"/>
            <a:ext cx="7767360" cy="320040"/>
          </a:xfrm>
          <a:prstGeom prst="rect">
            <a:avLst/>
          </a:prstGeom>
          <a:ln w="0">
            <a:noFill/>
          </a:ln>
        </p:spPr>
      </p:pic>
      <p:pic>
        <p:nvPicPr>
          <p:cNvPr id="226" name="Image 39" descr=""/>
          <p:cNvPicPr/>
          <p:nvPr/>
        </p:nvPicPr>
        <p:blipFill>
          <a:blip r:embed="rId18"/>
          <a:stretch/>
        </p:blipFill>
        <p:spPr>
          <a:xfrm>
            <a:off x="9180000" y="6022440"/>
            <a:ext cx="1617120" cy="587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19905FC-D86C-48FA-BBB5-2EA53F2B7351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ctangle 188"/>
          <p:cNvSpPr/>
          <p:nvPr/>
        </p:nvSpPr>
        <p:spPr>
          <a:xfrm>
            <a:off x="56520" y="338400"/>
            <a:ext cx="8400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Sac de mots (Bag of words) : Extraction des features 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8" name="Image 189" descr=""/>
          <p:cNvPicPr/>
          <p:nvPr/>
        </p:nvPicPr>
        <p:blipFill>
          <a:blip r:embed="rId1"/>
          <a:stretch/>
        </p:blipFill>
        <p:spPr>
          <a:xfrm>
            <a:off x="325800" y="765360"/>
            <a:ext cx="8123040" cy="444600"/>
          </a:xfrm>
          <a:prstGeom prst="rect">
            <a:avLst/>
          </a:prstGeom>
          <a:ln w="0">
            <a:noFill/>
          </a:ln>
        </p:spPr>
      </p:pic>
      <p:pic>
        <p:nvPicPr>
          <p:cNvPr id="229" name="Image 190" descr=""/>
          <p:cNvPicPr/>
          <p:nvPr/>
        </p:nvPicPr>
        <p:blipFill>
          <a:blip r:embed="rId2"/>
          <a:stretch/>
        </p:blipFill>
        <p:spPr>
          <a:xfrm>
            <a:off x="317160" y="1225440"/>
            <a:ext cx="8139960" cy="358560"/>
          </a:xfrm>
          <a:prstGeom prst="rect">
            <a:avLst/>
          </a:prstGeom>
          <a:ln w="0">
            <a:noFill/>
          </a:ln>
        </p:spPr>
      </p:pic>
      <p:pic>
        <p:nvPicPr>
          <p:cNvPr id="230" name="Image 191" descr=""/>
          <p:cNvPicPr/>
          <p:nvPr/>
        </p:nvPicPr>
        <p:blipFill>
          <a:blip r:embed="rId3"/>
          <a:stretch/>
        </p:blipFill>
        <p:spPr>
          <a:xfrm>
            <a:off x="9085680" y="909000"/>
            <a:ext cx="1617120" cy="587160"/>
          </a:xfrm>
          <a:prstGeom prst="rect">
            <a:avLst/>
          </a:prstGeom>
          <a:ln w="0">
            <a:noFill/>
          </a:ln>
        </p:spPr>
      </p:pic>
      <p:sp>
        <p:nvSpPr>
          <p:cNvPr id="231" name="Rectangle 1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2AFC78-E53C-4A10-A12B-840C86C6AF94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195"/>
          <p:cNvSpPr/>
          <p:nvPr/>
        </p:nvSpPr>
        <p:spPr>
          <a:xfrm>
            <a:off x="56520" y="266400"/>
            <a:ext cx="7140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Sac de mots (Bag of words) : Réduction de dimensions 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33" name="Image 196" descr=""/>
          <p:cNvPicPr/>
          <p:nvPr/>
        </p:nvPicPr>
        <p:blipFill>
          <a:blip r:embed="rId1"/>
          <a:stretch/>
        </p:blipFill>
        <p:spPr>
          <a:xfrm>
            <a:off x="1077480" y="716040"/>
            <a:ext cx="5145120" cy="1263600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2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35" name="Rectangle 198"/>
          <p:cNvSpPr/>
          <p:nvPr/>
        </p:nvSpPr>
        <p:spPr>
          <a:xfrm>
            <a:off x="56520" y="590400"/>
            <a:ext cx="1020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PCA : 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36" name="Rectangle 199"/>
          <p:cNvSpPr/>
          <p:nvPr/>
        </p:nvSpPr>
        <p:spPr>
          <a:xfrm>
            <a:off x="6716520" y="504000"/>
            <a:ext cx="3360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Clustering par K-Means: 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37" name="Image 200" descr=""/>
          <p:cNvPicPr/>
          <p:nvPr/>
        </p:nvPicPr>
        <p:blipFill>
          <a:blip r:embed="rId2"/>
          <a:stretch/>
        </p:blipFill>
        <p:spPr>
          <a:xfrm>
            <a:off x="1015560" y="1980000"/>
            <a:ext cx="5173560" cy="1257120"/>
          </a:xfrm>
          <a:prstGeom prst="rect">
            <a:avLst/>
          </a:prstGeom>
          <a:ln w="0">
            <a:noFill/>
          </a:ln>
        </p:spPr>
      </p:pic>
      <p:sp>
        <p:nvSpPr>
          <p:cNvPr id="238" name="Rectangle 201"/>
          <p:cNvSpPr/>
          <p:nvPr/>
        </p:nvSpPr>
        <p:spPr>
          <a:xfrm>
            <a:off x="20520" y="1800000"/>
            <a:ext cx="1380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T-NSE : 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39" name="Rectangle 202"/>
          <p:cNvSpPr/>
          <p:nvPr/>
        </p:nvSpPr>
        <p:spPr>
          <a:xfrm>
            <a:off x="56520" y="3110400"/>
            <a:ext cx="2280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Visualisation : 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40" name="Image 203" descr=""/>
          <p:cNvPicPr/>
          <p:nvPr/>
        </p:nvPicPr>
        <p:blipFill>
          <a:blip r:embed="rId3"/>
          <a:stretch/>
        </p:blipFill>
        <p:spPr>
          <a:xfrm>
            <a:off x="6588000" y="972000"/>
            <a:ext cx="5289120" cy="1941120"/>
          </a:xfrm>
          <a:prstGeom prst="rect">
            <a:avLst/>
          </a:prstGeom>
          <a:ln w="0">
            <a:noFill/>
          </a:ln>
        </p:spPr>
      </p:pic>
      <p:pic>
        <p:nvPicPr>
          <p:cNvPr id="241" name="Image 204" descr=""/>
          <p:cNvPicPr/>
          <p:nvPr/>
        </p:nvPicPr>
        <p:blipFill>
          <a:blip r:embed="rId4"/>
          <a:stretch/>
        </p:blipFill>
        <p:spPr>
          <a:xfrm>
            <a:off x="36000" y="3564000"/>
            <a:ext cx="6981120" cy="2877120"/>
          </a:xfrm>
          <a:prstGeom prst="rect">
            <a:avLst/>
          </a:prstGeom>
          <a:ln w="0">
            <a:noFill/>
          </a:ln>
        </p:spPr>
      </p:pic>
      <p:pic>
        <p:nvPicPr>
          <p:cNvPr id="242" name="Image 205" descr=""/>
          <p:cNvPicPr/>
          <p:nvPr/>
        </p:nvPicPr>
        <p:blipFill>
          <a:blip r:embed="rId5"/>
          <a:stretch/>
        </p:blipFill>
        <p:spPr>
          <a:xfrm>
            <a:off x="7344000" y="3133080"/>
            <a:ext cx="4857120" cy="3740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D4F81D-9B46-4E6B-B888-A02453E43326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206"/>
          <p:cNvSpPr/>
          <p:nvPr/>
        </p:nvSpPr>
        <p:spPr>
          <a:xfrm>
            <a:off x="56520" y="266400"/>
            <a:ext cx="7140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Sac de mots (Bag of words) :  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44" name="Rectangle 3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45" name="Rectangle 208"/>
          <p:cNvSpPr/>
          <p:nvPr/>
        </p:nvSpPr>
        <p:spPr>
          <a:xfrm>
            <a:off x="56520" y="590400"/>
            <a:ext cx="3720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Matrice de confusion : 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46" name="Image 209" descr=""/>
          <p:cNvPicPr/>
          <p:nvPr/>
        </p:nvPicPr>
        <p:blipFill>
          <a:blip r:embed="rId1"/>
          <a:stretch/>
        </p:blipFill>
        <p:spPr>
          <a:xfrm>
            <a:off x="900000" y="1260000"/>
            <a:ext cx="6297120" cy="4677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19D331-E16D-4890-A191-1B3B3C24D88C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10"/>
          <p:cNvSpPr/>
          <p:nvPr/>
        </p:nvSpPr>
        <p:spPr>
          <a:xfrm>
            <a:off x="56520" y="374400"/>
            <a:ext cx="8400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Extraction des features : TF-IDF :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248" name="Rectangle 211"/>
          <p:cNvSpPr/>
          <p:nvPr/>
        </p:nvSpPr>
        <p:spPr>
          <a:xfrm>
            <a:off x="56520" y="374400"/>
            <a:ext cx="9480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Extraction des features : TF-IDF : même démarche que précédement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249" name="Rectangle 4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0" name="Image 213" descr=""/>
          <p:cNvPicPr/>
          <p:nvPr/>
        </p:nvPicPr>
        <p:blipFill>
          <a:blip r:embed="rId1"/>
          <a:stretch/>
        </p:blipFill>
        <p:spPr>
          <a:xfrm>
            <a:off x="6120" y="792720"/>
            <a:ext cx="7371000" cy="3164400"/>
          </a:xfrm>
          <a:prstGeom prst="rect">
            <a:avLst/>
          </a:prstGeom>
          <a:ln w="0">
            <a:noFill/>
          </a:ln>
        </p:spPr>
      </p:pic>
      <p:pic>
        <p:nvPicPr>
          <p:cNvPr id="251" name="Image 214" descr=""/>
          <p:cNvPicPr/>
          <p:nvPr/>
        </p:nvPicPr>
        <p:blipFill>
          <a:blip r:embed="rId2"/>
          <a:stretch/>
        </p:blipFill>
        <p:spPr>
          <a:xfrm>
            <a:off x="180000" y="3960000"/>
            <a:ext cx="7017120" cy="2773440"/>
          </a:xfrm>
          <a:prstGeom prst="rect">
            <a:avLst/>
          </a:prstGeom>
          <a:ln w="0">
            <a:noFill/>
          </a:ln>
        </p:spPr>
      </p:pic>
      <p:pic>
        <p:nvPicPr>
          <p:cNvPr id="252" name="Image 215" descr=""/>
          <p:cNvPicPr/>
          <p:nvPr/>
        </p:nvPicPr>
        <p:blipFill>
          <a:blip r:embed="rId3"/>
          <a:stretch/>
        </p:blipFill>
        <p:spPr>
          <a:xfrm>
            <a:off x="7693560" y="738000"/>
            <a:ext cx="4497120" cy="5379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3F2D4A-CB73-415D-A556-7B28740DC5A9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 216"/>
          <p:cNvSpPr/>
          <p:nvPr/>
        </p:nvSpPr>
        <p:spPr>
          <a:xfrm>
            <a:off x="56520" y="374400"/>
            <a:ext cx="8400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Extraction des features : Word2vec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4" name="Image 217" descr=""/>
          <p:cNvPicPr/>
          <p:nvPr/>
        </p:nvPicPr>
        <p:blipFill>
          <a:blip r:embed="rId1"/>
          <a:stretch/>
        </p:blipFill>
        <p:spPr>
          <a:xfrm>
            <a:off x="82080" y="801000"/>
            <a:ext cx="6395040" cy="2616120"/>
          </a:xfrm>
          <a:prstGeom prst="rect">
            <a:avLst/>
          </a:prstGeom>
          <a:ln w="0">
            <a:noFill/>
          </a:ln>
        </p:spPr>
      </p:pic>
      <p:pic>
        <p:nvPicPr>
          <p:cNvPr id="255" name="Image 218" descr=""/>
          <p:cNvPicPr/>
          <p:nvPr/>
        </p:nvPicPr>
        <p:blipFill>
          <a:blip r:embed="rId2"/>
          <a:stretch/>
        </p:blipFill>
        <p:spPr>
          <a:xfrm>
            <a:off x="180000" y="3420000"/>
            <a:ext cx="6297120" cy="2877120"/>
          </a:xfrm>
          <a:prstGeom prst="rect">
            <a:avLst/>
          </a:prstGeom>
          <a:ln w="0">
            <a:noFill/>
          </a:ln>
        </p:spPr>
      </p:pic>
      <p:pic>
        <p:nvPicPr>
          <p:cNvPr id="256" name="Image 219" descr=""/>
          <p:cNvPicPr/>
          <p:nvPr/>
        </p:nvPicPr>
        <p:blipFill>
          <a:blip r:embed="rId3"/>
          <a:stretch/>
        </p:blipFill>
        <p:spPr>
          <a:xfrm>
            <a:off x="6840000" y="540000"/>
            <a:ext cx="5303880" cy="6315120"/>
          </a:xfrm>
          <a:prstGeom prst="rect">
            <a:avLst/>
          </a:prstGeom>
          <a:ln w="0">
            <a:noFill/>
          </a:ln>
        </p:spPr>
      </p:pic>
      <p:sp>
        <p:nvSpPr>
          <p:cNvPr id="257" name="Rectangle 5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34E928-D7B3-4D17-85D6-606521282E0A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 221"/>
          <p:cNvSpPr/>
          <p:nvPr/>
        </p:nvSpPr>
        <p:spPr>
          <a:xfrm>
            <a:off x="56520" y="374400"/>
            <a:ext cx="8400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Extraction des features : BERT HuggingFace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9" name="Image 222" descr=""/>
          <p:cNvPicPr/>
          <p:nvPr/>
        </p:nvPicPr>
        <p:blipFill>
          <a:blip r:embed="rId1"/>
          <a:stretch/>
        </p:blipFill>
        <p:spPr>
          <a:xfrm>
            <a:off x="20520" y="837000"/>
            <a:ext cx="6318000" cy="3247560"/>
          </a:xfrm>
          <a:prstGeom prst="rect">
            <a:avLst/>
          </a:prstGeom>
          <a:ln w="0">
            <a:noFill/>
          </a:ln>
        </p:spPr>
      </p:pic>
      <p:pic>
        <p:nvPicPr>
          <p:cNvPr id="260" name="Image 223" descr=""/>
          <p:cNvPicPr/>
          <p:nvPr/>
        </p:nvPicPr>
        <p:blipFill>
          <a:blip r:embed="rId2"/>
          <a:stretch/>
        </p:blipFill>
        <p:spPr>
          <a:xfrm>
            <a:off x="20520" y="4192560"/>
            <a:ext cx="5736600" cy="2464560"/>
          </a:xfrm>
          <a:prstGeom prst="rect">
            <a:avLst/>
          </a:prstGeom>
          <a:ln w="0">
            <a:noFill/>
          </a:ln>
        </p:spPr>
      </p:pic>
      <p:pic>
        <p:nvPicPr>
          <p:cNvPr id="261" name="Image 224" descr=""/>
          <p:cNvPicPr/>
          <p:nvPr/>
        </p:nvPicPr>
        <p:blipFill>
          <a:blip r:embed="rId3"/>
          <a:stretch/>
        </p:blipFill>
        <p:spPr>
          <a:xfrm>
            <a:off x="6840000" y="360000"/>
            <a:ext cx="5303880" cy="6494760"/>
          </a:xfrm>
          <a:prstGeom prst="rect">
            <a:avLst/>
          </a:prstGeom>
          <a:ln w="0">
            <a:noFill/>
          </a:ln>
        </p:spPr>
      </p:pic>
      <p:sp>
        <p:nvSpPr>
          <p:cNvPr id="262" name="Rectangle 6"/>
          <p:cNvSpPr/>
          <p:nvPr/>
        </p:nvSpPr>
        <p:spPr>
          <a:xfrm>
            <a:off x="4252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6652CA-D676-4B82-A623-D04018A350EA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26"/>
          <p:cNvSpPr/>
          <p:nvPr/>
        </p:nvSpPr>
        <p:spPr>
          <a:xfrm>
            <a:off x="56520" y="374400"/>
            <a:ext cx="8400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Extraction des features : BERT hub Tensorflow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64" name="Image 227" descr=""/>
          <p:cNvPicPr/>
          <p:nvPr/>
        </p:nvPicPr>
        <p:blipFill>
          <a:blip r:embed="rId1"/>
          <a:stretch/>
        </p:blipFill>
        <p:spPr>
          <a:xfrm>
            <a:off x="56520" y="801000"/>
            <a:ext cx="6600600" cy="3156120"/>
          </a:xfrm>
          <a:prstGeom prst="rect">
            <a:avLst/>
          </a:prstGeom>
          <a:ln w="0">
            <a:noFill/>
          </a:ln>
        </p:spPr>
      </p:pic>
      <p:pic>
        <p:nvPicPr>
          <p:cNvPr id="265" name="Image 228" descr=""/>
          <p:cNvPicPr/>
          <p:nvPr/>
        </p:nvPicPr>
        <p:blipFill>
          <a:blip r:embed="rId2"/>
          <a:stretch/>
        </p:blipFill>
        <p:spPr>
          <a:xfrm>
            <a:off x="33480" y="4140000"/>
            <a:ext cx="5723640" cy="2697120"/>
          </a:xfrm>
          <a:prstGeom prst="rect">
            <a:avLst/>
          </a:prstGeom>
          <a:ln w="0">
            <a:noFill/>
          </a:ln>
        </p:spPr>
      </p:pic>
      <p:pic>
        <p:nvPicPr>
          <p:cNvPr id="266" name="Image 229" descr=""/>
          <p:cNvPicPr/>
          <p:nvPr/>
        </p:nvPicPr>
        <p:blipFill>
          <a:blip r:embed="rId3"/>
          <a:stretch/>
        </p:blipFill>
        <p:spPr>
          <a:xfrm>
            <a:off x="6840000" y="540000"/>
            <a:ext cx="5303880" cy="6314760"/>
          </a:xfrm>
          <a:prstGeom prst="rect">
            <a:avLst/>
          </a:prstGeom>
          <a:ln w="0">
            <a:noFill/>
          </a:ln>
        </p:spPr>
      </p:pic>
      <p:sp>
        <p:nvSpPr>
          <p:cNvPr id="267" name="Rectangle 7"/>
          <p:cNvSpPr/>
          <p:nvPr/>
        </p:nvSpPr>
        <p:spPr>
          <a:xfrm>
            <a:off x="4216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88BC75-13B2-49AC-8A0A-49D665A48530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231"/>
          <p:cNvSpPr/>
          <p:nvPr/>
        </p:nvSpPr>
        <p:spPr>
          <a:xfrm>
            <a:off x="56520" y="374400"/>
            <a:ext cx="8400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Extraction des features : USE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69" name="Image 232" descr=""/>
          <p:cNvPicPr/>
          <p:nvPr/>
        </p:nvPicPr>
        <p:blipFill>
          <a:blip r:embed="rId1"/>
          <a:stretch/>
        </p:blipFill>
        <p:spPr>
          <a:xfrm>
            <a:off x="56520" y="801000"/>
            <a:ext cx="6600600" cy="3156120"/>
          </a:xfrm>
          <a:prstGeom prst="rect">
            <a:avLst/>
          </a:prstGeom>
          <a:ln w="0">
            <a:noFill/>
          </a:ln>
        </p:spPr>
      </p:pic>
      <p:pic>
        <p:nvPicPr>
          <p:cNvPr id="270" name="Image 233" descr=""/>
          <p:cNvPicPr/>
          <p:nvPr/>
        </p:nvPicPr>
        <p:blipFill>
          <a:blip r:embed="rId2"/>
          <a:stretch/>
        </p:blipFill>
        <p:spPr>
          <a:xfrm>
            <a:off x="180000" y="4140000"/>
            <a:ext cx="5577120" cy="2697120"/>
          </a:xfrm>
          <a:prstGeom prst="rect">
            <a:avLst/>
          </a:prstGeom>
          <a:ln w="0">
            <a:noFill/>
          </a:ln>
        </p:spPr>
      </p:pic>
      <p:pic>
        <p:nvPicPr>
          <p:cNvPr id="271" name="Image 234" descr=""/>
          <p:cNvPicPr/>
          <p:nvPr/>
        </p:nvPicPr>
        <p:blipFill>
          <a:blip r:embed="rId3"/>
          <a:stretch/>
        </p:blipFill>
        <p:spPr>
          <a:xfrm>
            <a:off x="6840000" y="540000"/>
            <a:ext cx="5303880" cy="6225120"/>
          </a:xfrm>
          <a:prstGeom prst="rect">
            <a:avLst/>
          </a:prstGeom>
          <a:ln w="0">
            <a:noFill/>
          </a:ln>
        </p:spPr>
      </p:pic>
      <p:sp>
        <p:nvSpPr>
          <p:cNvPr id="272" name="Rectangle 8"/>
          <p:cNvSpPr/>
          <p:nvPr/>
        </p:nvSpPr>
        <p:spPr>
          <a:xfrm>
            <a:off x="4072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3C9DE6-EE2F-4FE2-AEB4-9C961062BC77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7"/>
          <p:cNvSpPr/>
          <p:nvPr/>
        </p:nvSpPr>
        <p:spPr>
          <a:xfrm>
            <a:off x="1260000" y="50040"/>
            <a:ext cx="9717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 : Chargement, exploration et nettoyage des données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28" name="Rectangle 14"/>
          <p:cNvSpPr/>
          <p:nvPr/>
        </p:nvSpPr>
        <p:spPr>
          <a:xfrm>
            <a:off x="0" y="497520"/>
            <a:ext cx="215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Chargement  :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9" name="Rectangle 15"/>
          <p:cNvSpPr/>
          <p:nvPr/>
        </p:nvSpPr>
        <p:spPr>
          <a:xfrm>
            <a:off x="26280" y="2153520"/>
            <a:ext cx="9451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Nous travaillerons sur le jeu de données qui dispose de  1050 observations et 15 variables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30" name="Image 130" descr=""/>
          <p:cNvPicPr/>
          <p:nvPr/>
        </p:nvPicPr>
        <p:blipFill>
          <a:blip r:embed="rId1"/>
          <a:stretch/>
        </p:blipFill>
        <p:spPr>
          <a:xfrm>
            <a:off x="36000" y="3075480"/>
            <a:ext cx="6622200" cy="2567160"/>
          </a:xfrm>
          <a:prstGeom prst="rect">
            <a:avLst/>
          </a:prstGeom>
          <a:ln w="0">
            <a:noFill/>
          </a:ln>
        </p:spPr>
      </p:pic>
      <p:pic>
        <p:nvPicPr>
          <p:cNvPr id="131" name="Image 131" descr=""/>
          <p:cNvPicPr/>
          <p:nvPr/>
        </p:nvPicPr>
        <p:blipFill>
          <a:blip r:embed="rId2"/>
          <a:stretch/>
        </p:blipFill>
        <p:spPr>
          <a:xfrm>
            <a:off x="1731960" y="999000"/>
            <a:ext cx="7246440" cy="978840"/>
          </a:xfrm>
          <a:prstGeom prst="rect">
            <a:avLst/>
          </a:prstGeom>
          <a:ln w="0">
            <a:noFill/>
          </a:ln>
        </p:spPr>
      </p:pic>
      <p:pic>
        <p:nvPicPr>
          <p:cNvPr id="132" name="Image 132" descr=""/>
          <p:cNvPicPr/>
          <p:nvPr/>
        </p:nvPicPr>
        <p:blipFill>
          <a:blip r:embed="rId3"/>
          <a:stretch/>
        </p:blipFill>
        <p:spPr>
          <a:xfrm>
            <a:off x="1731960" y="559080"/>
            <a:ext cx="6541560" cy="455040"/>
          </a:xfrm>
          <a:prstGeom prst="rect">
            <a:avLst/>
          </a:prstGeom>
          <a:ln w="0">
            <a:noFill/>
          </a:ln>
        </p:spPr>
      </p:pic>
      <p:sp>
        <p:nvSpPr>
          <p:cNvPr id="133" name="Rectangle 16"/>
          <p:cNvSpPr/>
          <p:nvPr/>
        </p:nvSpPr>
        <p:spPr>
          <a:xfrm>
            <a:off x="53640" y="1147320"/>
            <a:ext cx="143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Format  :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4" name="Rectangle 17"/>
          <p:cNvSpPr/>
          <p:nvPr/>
        </p:nvSpPr>
        <p:spPr>
          <a:xfrm>
            <a:off x="0" y="2530800"/>
            <a:ext cx="143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Aperçu  :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5" name="Rectangle 18"/>
          <p:cNvSpPr/>
          <p:nvPr/>
        </p:nvSpPr>
        <p:spPr>
          <a:xfrm>
            <a:off x="9386280" y="2490480"/>
            <a:ext cx="143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NaN  :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36" name="Image 136" descr=""/>
          <p:cNvPicPr/>
          <p:nvPr/>
        </p:nvPicPr>
        <p:blipFill>
          <a:blip r:embed="rId4"/>
          <a:stretch/>
        </p:blipFill>
        <p:spPr>
          <a:xfrm>
            <a:off x="7080840" y="2827800"/>
            <a:ext cx="5049360" cy="3958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C5923C-33E2-4EAC-AF71-9D77E0D58E11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 236"/>
          <p:cNvSpPr/>
          <p:nvPr/>
        </p:nvSpPr>
        <p:spPr>
          <a:xfrm>
            <a:off x="56520" y="554400"/>
            <a:ext cx="8400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Comparaison des pérformances de chaque méthode :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274" name="Rectangle 9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75" name="Image 238" descr=""/>
          <p:cNvPicPr/>
          <p:nvPr/>
        </p:nvPicPr>
        <p:blipFill>
          <a:blip r:embed="rId1"/>
          <a:stretch/>
        </p:blipFill>
        <p:spPr>
          <a:xfrm>
            <a:off x="1080000" y="1288800"/>
            <a:ext cx="4857120" cy="1768320"/>
          </a:xfrm>
          <a:prstGeom prst="rect">
            <a:avLst/>
          </a:prstGeom>
          <a:ln w="0">
            <a:noFill/>
          </a:ln>
        </p:spPr>
      </p:pic>
      <p:sp>
        <p:nvSpPr>
          <p:cNvPr id="276" name="Rectangle 239"/>
          <p:cNvSpPr/>
          <p:nvPr/>
        </p:nvSpPr>
        <p:spPr>
          <a:xfrm>
            <a:off x="56520" y="4694400"/>
            <a:ext cx="11640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Conclusion : la méthode la plus performante est Word2vec dont le ARI est égal à 0,446.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277" name="Rectangle 240"/>
          <p:cNvSpPr/>
          <p:nvPr/>
        </p:nvSpPr>
        <p:spPr>
          <a:xfrm>
            <a:off x="56520" y="5378400"/>
            <a:ext cx="12000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Nous utiliserons les features obtenues par cette méthode pour élaborer des modèles supervisés.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278" name="Rectangle 241"/>
          <p:cNvSpPr/>
          <p:nvPr/>
        </p:nvSpPr>
        <p:spPr>
          <a:xfrm>
            <a:off x="56520" y="5018400"/>
            <a:ext cx="11640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Nous pouvons conclure que la faisabilité d’un moteur de classification est possible.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352F8E-AA40-47A9-A8C7-028DF6B61D9E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11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d’images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0" name="Rectangle 243"/>
          <p:cNvSpPr/>
          <p:nvPr/>
        </p:nvSpPr>
        <p:spPr>
          <a:xfrm>
            <a:off x="190440" y="236520"/>
            <a:ext cx="4739760" cy="75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Aperçu d’images par catégories :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1" name="Image 244" descr=""/>
          <p:cNvPicPr/>
          <p:nvPr/>
        </p:nvPicPr>
        <p:blipFill>
          <a:blip r:embed="rId1"/>
          <a:stretch/>
        </p:blipFill>
        <p:spPr>
          <a:xfrm>
            <a:off x="420840" y="1643400"/>
            <a:ext cx="2590200" cy="1175760"/>
          </a:xfrm>
          <a:prstGeom prst="rect">
            <a:avLst/>
          </a:prstGeom>
          <a:ln w="0">
            <a:noFill/>
          </a:ln>
        </p:spPr>
      </p:pic>
      <p:pic>
        <p:nvPicPr>
          <p:cNvPr id="282" name="Image 245" descr=""/>
          <p:cNvPicPr/>
          <p:nvPr/>
        </p:nvPicPr>
        <p:blipFill>
          <a:blip r:embed="rId2"/>
          <a:srcRect l="0" t="0" r="0" b="4359"/>
          <a:stretch/>
        </p:blipFill>
        <p:spPr>
          <a:xfrm>
            <a:off x="4930560" y="3883680"/>
            <a:ext cx="2030760" cy="1331640"/>
          </a:xfrm>
          <a:prstGeom prst="rect">
            <a:avLst/>
          </a:prstGeom>
          <a:ln w="0">
            <a:noFill/>
          </a:ln>
        </p:spPr>
      </p:pic>
      <p:pic>
        <p:nvPicPr>
          <p:cNvPr id="283" name="Image 246" descr=""/>
          <p:cNvPicPr/>
          <p:nvPr/>
        </p:nvPicPr>
        <p:blipFill>
          <a:blip r:embed="rId3"/>
          <a:stretch/>
        </p:blipFill>
        <p:spPr>
          <a:xfrm>
            <a:off x="5114880" y="1582200"/>
            <a:ext cx="1994760" cy="1011240"/>
          </a:xfrm>
          <a:prstGeom prst="rect">
            <a:avLst/>
          </a:prstGeom>
          <a:ln w="0">
            <a:noFill/>
          </a:ln>
        </p:spPr>
      </p:pic>
      <p:pic>
        <p:nvPicPr>
          <p:cNvPr id="284" name="Image 247" descr=""/>
          <p:cNvPicPr/>
          <p:nvPr/>
        </p:nvPicPr>
        <p:blipFill>
          <a:blip r:embed="rId4"/>
          <a:stretch/>
        </p:blipFill>
        <p:spPr>
          <a:xfrm>
            <a:off x="469440" y="3883680"/>
            <a:ext cx="2090880" cy="1039680"/>
          </a:xfrm>
          <a:prstGeom prst="rect">
            <a:avLst/>
          </a:prstGeom>
          <a:ln w="0">
            <a:noFill/>
          </a:ln>
        </p:spPr>
      </p:pic>
      <p:pic>
        <p:nvPicPr>
          <p:cNvPr id="285" name="Image 248" descr=""/>
          <p:cNvPicPr/>
          <p:nvPr/>
        </p:nvPicPr>
        <p:blipFill>
          <a:blip r:embed="rId5"/>
          <a:stretch/>
        </p:blipFill>
        <p:spPr>
          <a:xfrm>
            <a:off x="8611920" y="3834720"/>
            <a:ext cx="2784600" cy="868680"/>
          </a:xfrm>
          <a:prstGeom prst="rect">
            <a:avLst/>
          </a:prstGeom>
          <a:ln w="0">
            <a:noFill/>
          </a:ln>
        </p:spPr>
      </p:pic>
      <p:pic>
        <p:nvPicPr>
          <p:cNvPr id="286" name="Image 249" descr=""/>
          <p:cNvPicPr/>
          <p:nvPr/>
        </p:nvPicPr>
        <p:blipFill>
          <a:blip r:embed="rId6"/>
          <a:stretch/>
        </p:blipFill>
        <p:spPr>
          <a:xfrm>
            <a:off x="9024480" y="1599840"/>
            <a:ext cx="1913040" cy="1118520"/>
          </a:xfrm>
          <a:prstGeom prst="rect">
            <a:avLst/>
          </a:prstGeom>
          <a:ln w="0">
            <a:noFill/>
          </a:ln>
        </p:spPr>
      </p:pic>
      <p:pic>
        <p:nvPicPr>
          <p:cNvPr id="287" name="Image 250" descr=""/>
          <p:cNvPicPr/>
          <p:nvPr/>
        </p:nvPicPr>
        <p:blipFill>
          <a:blip r:embed="rId7"/>
          <a:stretch/>
        </p:blipFill>
        <p:spPr>
          <a:xfrm>
            <a:off x="103680" y="5629320"/>
            <a:ext cx="2872080" cy="975600"/>
          </a:xfrm>
          <a:prstGeom prst="rect">
            <a:avLst/>
          </a:prstGeom>
          <a:ln w="0">
            <a:noFill/>
          </a:ln>
        </p:spPr>
      </p:pic>
      <p:sp>
        <p:nvSpPr>
          <p:cNvPr id="288" name="Rectangle 30"/>
          <p:cNvSpPr/>
          <p:nvPr/>
        </p:nvSpPr>
        <p:spPr>
          <a:xfrm>
            <a:off x="393840" y="1047600"/>
            <a:ext cx="25138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Home Furnishing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89" name="Rectangle 31"/>
          <p:cNvSpPr/>
          <p:nvPr/>
        </p:nvSpPr>
        <p:spPr>
          <a:xfrm>
            <a:off x="5092200" y="329256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Baby Care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0" name="Rectangle 32"/>
          <p:cNvSpPr/>
          <p:nvPr/>
        </p:nvSpPr>
        <p:spPr>
          <a:xfrm>
            <a:off x="38160" y="3309840"/>
            <a:ext cx="4000320" cy="7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Home Decor &amp; Festive Needs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1" name="Rectangle 33"/>
          <p:cNvSpPr/>
          <p:nvPr/>
        </p:nvSpPr>
        <p:spPr>
          <a:xfrm>
            <a:off x="190440" y="4965480"/>
            <a:ext cx="215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Computers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2" name="Rectangle 34"/>
          <p:cNvSpPr/>
          <p:nvPr/>
        </p:nvSpPr>
        <p:spPr>
          <a:xfrm>
            <a:off x="8274600" y="10908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Beauty and Personal Care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3" name="Rectangle 35"/>
          <p:cNvSpPr/>
          <p:nvPr/>
        </p:nvSpPr>
        <p:spPr>
          <a:xfrm>
            <a:off x="8611200" y="32454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Kitchen &amp; Dining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4" name="Rectangle 36"/>
          <p:cNvSpPr/>
          <p:nvPr/>
        </p:nvSpPr>
        <p:spPr>
          <a:xfrm>
            <a:off x="5524560" y="1085400"/>
            <a:ext cx="13046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Watches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7C419D-8667-4E24-B8CC-933E45066BE0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37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d’images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6" name="Rectangle 259"/>
          <p:cNvSpPr/>
          <p:nvPr/>
        </p:nvSpPr>
        <p:spPr>
          <a:xfrm>
            <a:off x="56520" y="194400"/>
            <a:ext cx="39027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Caractéristiques des images :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7" name="Rectangle 260"/>
          <p:cNvSpPr/>
          <p:nvPr/>
        </p:nvSpPr>
        <p:spPr>
          <a:xfrm>
            <a:off x="56520" y="1958400"/>
            <a:ext cx="6603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Prétraitement d’images (sur une image d’exemple) d’exemple :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8" name="Image 261" descr=""/>
          <p:cNvPicPr/>
          <p:nvPr/>
        </p:nvPicPr>
        <p:blipFill>
          <a:blip r:embed="rId1"/>
          <a:stretch/>
        </p:blipFill>
        <p:spPr>
          <a:xfrm>
            <a:off x="0" y="720000"/>
            <a:ext cx="5939280" cy="1259280"/>
          </a:xfrm>
          <a:prstGeom prst="rect">
            <a:avLst/>
          </a:prstGeom>
          <a:ln w="0">
            <a:noFill/>
          </a:ln>
        </p:spPr>
      </p:pic>
      <p:pic>
        <p:nvPicPr>
          <p:cNvPr id="299" name="Image 262" descr=""/>
          <p:cNvPicPr/>
          <p:nvPr/>
        </p:nvPicPr>
        <p:blipFill>
          <a:blip r:embed="rId2"/>
          <a:stretch/>
        </p:blipFill>
        <p:spPr>
          <a:xfrm>
            <a:off x="0" y="2382480"/>
            <a:ext cx="5579280" cy="1538640"/>
          </a:xfrm>
          <a:prstGeom prst="rect">
            <a:avLst/>
          </a:prstGeom>
          <a:ln w="0">
            <a:noFill/>
          </a:ln>
        </p:spPr>
      </p:pic>
      <p:pic>
        <p:nvPicPr>
          <p:cNvPr id="300" name="Image 263" descr=""/>
          <p:cNvPicPr/>
          <p:nvPr/>
        </p:nvPicPr>
        <p:blipFill>
          <a:blip r:embed="rId3"/>
          <a:stretch/>
        </p:blipFill>
        <p:spPr>
          <a:xfrm>
            <a:off x="0" y="3888000"/>
            <a:ext cx="5579280" cy="1546200"/>
          </a:xfrm>
          <a:prstGeom prst="rect">
            <a:avLst/>
          </a:prstGeom>
          <a:ln w="0">
            <a:noFill/>
          </a:ln>
        </p:spPr>
      </p:pic>
      <p:pic>
        <p:nvPicPr>
          <p:cNvPr id="301" name="Image 264" descr=""/>
          <p:cNvPicPr/>
          <p:nvPr/>
        </p:nvPicPr>
        <p:blipFill>
          <a:blip r:embed="rId4"/>
          <a:stretch/>
        </p:blipFill>
        <p:spPr>
          <a:xfrm>
            <a:off x="0" y="5434920"/>
            <a:ext cx="5604480" cy="1422360"/>
          </a:xfrm>
          <a:prstGeom prst="rect">
            <a:avLst/>
          </a:prstGeom>
          <a:ln w="0">
            <a:noFill/>
          </a:ln>
        </p:spPr>
      </p:pic>
      <p:pic>
        <p:nvPicPr>
          <p:cNvPr id="302" name="Image 265" descr=""/>
          <p:cNvPicPr/>
          <p:nvPr/>
        </p:nvPicPr>
        <p:blipFill>
          <a:blip r:embed="rId5"/>
          <a:stretch/>
        </p:blipFill>
        <p:spPr>
          <a:xfrm>
            <a:off x="6480000" y="506880"/>
            <a:ext cx="5604480" cy="1721520"/>
          </a:xfrm>
          <a:prstGeom prst="rect">
            <a:avLst/>
          </a:prstGeom>
          <a:ln w="0">
            <a:noFill/>
          </a:ln>
        </p:spPr>
      </p:pic>
      <p:pic>
        <p:nvPicPr>
          <p:cNvPr id="303" name="Image 266" descr=""/>
          <p:cNvPicPr/>
          <p:nvPr/>
        </p:nvPicPr>
        <p:blipFill>
          <a:blip r:embed="rId6"/>
          <a:stretch/>
        </p:blipFill>
        <p:spPr>
          <a:xfrm>
            <a:off x="6480000" y="2229120"/>
            <a:ext cx="5396040" cy="1835280"/>
          </a:xfrm>
          <a:prstGeom prst="rect">
            <a:avLst/>
          </a:prstGeom>
          <a:ln w="0">
            <a:noFill/>
          </a:ln>
        </p:spPr>
      </p:pic>
      <p:pic>
        <p:nvPicPr>
          <p:cNvPr id="304" name="Image 267" descr=""/>
          <p:cNvPicPr/>
          <p:nvPr/>
        </p:nvPicPr>
        <p:blipFill>
          <a:blip r:embed="rId7"/>
          <a:stretch/>
        </p:blipFill>
        <p:spPr>
          <a:xfrm>
            <a:off x="6660000" y="3960000"/>
            <a:ext cx="5219280" cy="1439280"/>
          </a:xfrm>
          <a:prstGeom prst="rect">
            <a:avLst/>
          </a:prstGeom>
          <a:ln w="0">
            <a:noFill/>
          </a:ln>
        </p:spPr>
      </p:pic>
      <p:pic>
        <p:nvPicPr>
          <p:cNvPr id="305" name="Image 268" descr=""/>
          <p:cNvPicPr/>
          <p:nvPr/>
        </p:nvPicPr>
        <p:blipFill>
          <a:blip r:embed="rId8"/>
          <a:stretch/>
        </p:blipFill>
        <p:spPr>
          <a:xfrm>
            <a:off x="6480000" y="5434560"/>
            <a:ext cx="5399280" cy="1422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832FF2-5153-42A6-9334-182EDAB0A8DF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45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d’images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7" name="Rectangle 270"/>
          <p:cNvSpPr/>
          <p:nvPr/>
        </p:nvSpPr>
        <p:spPr>
          <a:xfrm>
            <a:off x="113760" y="549000"/>
            <a:ext cx="5286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Prétraitement sur l’ensemble des images :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08" name="Image 271" descr=""/>
          <p:cNvPicPr/>
          <p:nvPr/>
        </p:nvPicPr>
        <p:blipFill>
          <a:blip r:embed="rId1"/>
          <a:stretch/>
        </p:blipFill>
        <p:spPr>
          <a:xfrm>
            <a:off x="1414800" y="2081520"/>
            <a:ext cx="9466920" cy="2742120"/>
          </a:xfrm>
          <a:prstGeom prst="rect">
            <a:avLst/>
          </a:prstGeom>
          <a:ln w="0">
            <a:noFill/>
          </a:ln>
        </p:spPr>
      </p:pic>
      <p:sp>
        <p:nvSpPr>
          <p:cNvPr id="309" name="ZoneTexte 4"/>
          <p:cNvSpPr/>
          <p:nvPr/>
        </p:nvSpPr>
        <p:spPr>
          <a:xfrm>
            <a:off x="933480" y="1285920"/>
            <a:ext cx="9010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Nous avons créé deux répertoires : l’un pour les images en couleur, l’autre pour celles en gris (destinées pour le modèle SIFT)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BC48DD-4C52-42DB-A50C-2F47F3279469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29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d’images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1" name="Rectangle 273"/>
          <p:cNvSpPr/>
          <p:nvPr/>
        </p:nvSpPr>
        <p:spPr>
          <a:xfrm>
            <a:off x="56520" y="194400"/>
            <a:ext cx="8400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Extraction des features : SIFT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12" name="Image 274" descr=""/>
          <p:cNvPicPr/>
          <p:nvPr/>
        </p:nvPicPr>
        <p:blipFill>
          <a:blip r:embed="rId1"/>
          <a:stretch/>
        </p:blipFill>
        <p:spPr>
          <a:xfrm>
            <a:off x="25200" y="605880"/>
            <a:ext cx="6452640" cy="3351960"/>
          </a:xfrm>
          <a:prstGeom prst="rect">
            <a:avLst/>
          </a:prstGeom>
          <a:ln w="0">
            <a:noFill/>
          </a:ln>
        </p:spPr>
      </p:pic>
      <p:pic>
        <p:nvPicPr>
          <p:cNvPr id="313" name="Image 275" descr=""/>
          <p:cNvPicPr/>
          <p:nvPr/>
        </p:nvPicPr>
        <p:blipFill>
          <a:blip r:embed="rId2"/>
          <a:stretch/>
        </p:blipFill>
        <p:spPr>
          <a:xfrm>
            <a:off x="148320" y="3960000"/>
            <a:ext cx="5609520" cy="2895840"/>
          </a:xfrm>
          <a:prstGeom prst="rect">
            <a:avLst/>
          </a:prstGeom>
          <a:ln w="0">
            <a:noFill/>
          </a:ln>
        </p:spPr>
      </p:pic>
      <p:pic>
        <p:nvPicPr>
          <p:cNvPr id="314" name="Image 276" descr=""/>
          <p:cNvPicPr/>
          <p:nvPr/>
        </p:nvPicPr>
        <p:blipFill>
          <a:blip r:embed="rId3"/>
          <a:stretch/>
        </p:blipFill>
        <p:spPr>
          <a:xfrm>
            <a:off x="6573600" y="727920"/>
            <a:ext cx="5304600" cy="5938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627B62-E52B-4CC1-98E2-29344AD305F1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 12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d’images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16" name="Rectangle 278"/>
          <p:cNvSpPr/>
          <p:nvPr/>
        </p:nvSpPr>
        <p:spPr>
          <a:xfrm>
            <a:off x="56520" y="194400"/>
            <a:ext cx="8400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Extraction des features : VGG16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17" name="Image 279" descr=""/>
          <p:cNvPicPr/>
          <p:nvPr/>
        </p:nvPicPr>
        <p:blipFill>
          <a:blip r:embed="rId1"/>
          <a:stretch/>
        </p:blipFill>
        <p:spPr>
          <a:xfrm>
            <a:off x="56520" y="620280"/>
            <a:ext cx="6601320" cy="3157560"/>
          </a:xfrm>
          <a:prstGeom prst="rect">
            <a:avLst/>
          </a:prstGeom>
          <a:ln w="0">
            <a:noFill/>
          </a:ln>
        </p:spPr>
      </p:pic>
      <p:pic>
        <p:nvPicPr>
          <p:cNvPr id="318" name="Image 280" descr=""/>
          <p:cNvPicPr/>
          <p:nvPr/>
        </p:nvPicPr>
        <p:blipFill>
          <a:blip r:embed="rId2"/>
          <a:stretch/>
        </p:blipFill>
        <p:spPr>
          <a:xfrm>
            <a:off x="40320" y="3816000"/>
            <a:ext cx="5609520" cy="3021840"/>
          </a:xfrm>
          <a:prstGeom prst="rect">
            <a:avLst/>
          </a:prstGeom>
          <a:ln w="0">
            <a:noFill/>
          </a:ln>
        </p:spPr>
      </p:pic>
      <p:pic>
        <p:nvPicPr>
          <p:cNvPr id="319" name="Image 281" descr=""/>
          <p:cNvPicPr/>
          <p:nvPr/>
        </p:nvPicPr>
        <p:blipFill>
          <a:blip r:embed="rId3"/>
          <a:stretch/>
        </p:blipFill>
        <p:spPr>
          <a:xfrm>
            <a:off x="6861600" y="792000"/>
            <a:ext cx="5304600" cy="595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6BE910-3FAC-4FEB-8616-F4168BD2DA90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13"/>
          <p:cNvSpPr/>
          <p:nvPr/>
        </p:nvSpPr>
        <p:spPr>
          <a:xfrm>
            <a:off x="1944000" y="16200"/>
            <a:ext cx="97192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III : Classification des produits à partir d’images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21" name="Rectangle 47"/>
          <p:cNvSpPr/>
          <p:nvPr/>
        </p:nvSpPr>
        <p:spPr>
          <a:xfrm>
            <a:off x="0" y="569520"/>
            <a:ext cx="1187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Chargement des données d’entraînement et de test et leurs format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22" name="Image 284" descr=""/>
          <p:cNvPicPr/>
          <p:nvPr/>
        </p:nvPicPr>
        <p:blipFill>
          <a:blip r:embed="rId1"/>
          <a:stretch/>
        </p:blipFill>
        <p:spPr>
          <a:xfrm>
            <a:off x="102600" y="982080"/>
            <a:ext cx="5657040" cy="1647000"/>
          </a:xfrm>
          <a:prstGeom prst="rect">
            <a:avLst/>
          </a:prstGeom>
          <a:ln w="0">
            <a:noFill/>
          </a:ln>
        </p:spPr>
      </p:pic>
      <p:pic>
        <p:nvPicPr>
          <p:cNvPr id="323" name="Image 285" descr=""/>
          <p:cNvPicPr/>
          <p:nvPr/>
        </p:nvPicPr>
        <p:blipFill>
          <a:blip r:embed="rId2"/>
          <a:stretch/>
        </p:blipFill>
        <p:spPr>
          <a:xfrm>
            <a:off x="6168600" y="1260000"/>
            <a:ext cx="1571040" cy="437400"/>
          </a:xfrm>
          <a:prstGeom prst="rect">
            <a:avLst/>
          </a:prstGeom>
          <a:ln w="0">
            <a:noFill/>
          </a:ln>
        </p:spPr>
      </p:pic>
      <p:pic>
        <p:nvPicPr>
          <p:cNvPr id="324" name="Image 286" descr=""/>
          <p:cNvPicPr/>
          <p:nvPr/>
        </p:nvPicPr>
        <p:blipFill>
          <a:blip r:embed="rId3"/>
          <a:stretch/>
        </p:blipFill>
        <p:spPr>
          <a:xfrm>
            <a:off x="59400" y="2880000"/>
            <a:ext cx="8400240" cy="2161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B135E9-D6C3-4B1F-8D63-6EDC07ACAB2A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ctangle 46"/>
          <p:cNvSpPr/>
          <p:nvPr/>
        </p:nvSpPr>
        <p:spPr>
          <a:xfrm>
            <a:off x="1944000" y="16200"/>
            <a:ext cx="97192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III : Classification des produits à partir d’images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26" name="Rectangle 48"/>
          <p:cNvSpPr/>
          <p:nvPr/>
        </p:nvSpPr>
        <p:spPr>
          <a:xfrm>
            <a:off x="0" y="569520"/>
            <a:ext cx="12193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Création du modèle : On utilise le modèle VGG16 déjà entrainé sur les images : imagenet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27" name="Image 289" descr=""/>
          <p:cNvPicPr/>
          <p:nvPr/>
        </p:nvPicPr>
        <p:blipFill>
          <a:blip r:embed="rId1"/>
          <a:stretch/>
        </p:blipFill>
        <p:spPr>
          <a:xfrm>
            <a:off x="178200" y="1080000"/>
            <a:ext cx="6121440" cy="551880"/>
          </a:xfrm>
          <a:prstGeom prst="rect">
            <a:avLst/>
          </a:prstGeom>
          <a:ln w="0">
            <a:noFill/>
          </a:ln>
        </p:spPr>
      </p:pic>
      <p:sp>
        <p:nvSpPr>
          <p:cNvPr id="328" name="Rectangle 49"/>
          <p:cNvSpPr/>
          <p:nvPr/>
        </p:nvSpPr>
        <p:spPr>
          <a:xfrm>
            <a:off x="0" y="1973520"/>
            <a:ext cx="12193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Résultat et intérprétation :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29" name="Image 291" descr=""/>
          <p:cNvPicPr/>
          <p:nvPr/>
        </p:nvPicPr>
        <p:blipFill>
          <a:blip r:embed="rId2"/>
          <a:stretch/>
        </p:blipFill>
        <p:spPr>
          <a:xfrm>
            <a:off x="0" y="2365920"/>
            <a:ext cx="6299640" cy="2313720"/>
          </a:xfrm>
          <a:prstGeom prst="rect">
            <a:avLst/>
          </a:prstGeom>
          <a:ln w="0">
            <a:noFill/>
          </a:ln>
        </p:spPr>
      </p:pic>
      <p:pic>
        <p:nvPicPr>
          <p:cNvPr id="330" name="Image 292" descr=""/>
          <p:cNvPicPr/>
          <p:nvPr/>
        </p:nvPicPr>
        <p:blipFill>
          <a:blip r:embed="rId3"/>
          <a:stretch/>
        </p:blipFill>
        <p:spPr>
          <a:xfrm>
            <a:off x="0" y="4680000"/>
            <a:ext cx="6299640" cy="923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F218D2-7BF3-46BD-9A3E-38E9693C91E0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50"/>
          <p:cNvSpPr/>
          <p:nvPr/>
        </p:nvSpPr>
        <p:spPr>
          <a:xfrm>
            <a:off x="1944000" y="16200"/>
            <a:ext cx="97192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III : Classification des produits à partir d’images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2" name="Rectangle 51"/>
          <p:cNvSpPr/>
          <p:nvPr/>
        </p:nvSpPr>
        <p:spPr>
          <a:xfrm>
            <a:off x="0" y="569520"/>
            <a:ext cx="44996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Graphiques : Loss et Accuracy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33" name="Rectangle 52"/>
          <p:cNvSpPr/>
          <p:nvPr/>
        </p:nvSpPr>
        <p:spPr>
          <a:xfrm>
            <a:off x="0" y="5393520"/>
            <a:ext cx="12193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Résultat et intérprétation :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34" name="Image 296" descr=""/>
          <p:cNvPicPr/>
          <p:nvPr/>
        </p:nvPicPr>
        <p:blipFill>
          <a:blip r:embed="rId1"/>
          <a:stretch/>
        </p:blipFill>
        <p:spPr>
          <a:xfrm>
            <a:off x="0" y="911160"/>
            <a:ext cx="7019640" cy="4308480"/>
          </a:xfrm>
          <a:prstGeom prst="rect">
            <a:avLst/>
          </a:prstGeom>
          <a:ln w="0">
            <a:noFill/>
          </a:ln>
        </p:spPr>
      </p:pic>
      <p:pic>
        <p:nvPicPr>
          <p:cNvPr id="335" name="Image 297" descr=""/>
          <p:cNvPicPr/>
          <p:nvPr/>
        </p:nvPicPr>
        <p:blipFill>
          <a:blip r:embed="rId2"/>
          <a:stretch/>
        </p:blipFill>
        <p:spPr>
          <a:xfrm>
            <a:off x="7020000" y="1440000"/>
            <a:ext cx="5173200" cy="3323520"/>
          </a:xfrm>
          <a:prstGeom prst="rect">
            <a:avLst/>
          </a:prstGeom>
          <a:ln w="0">
            <a:noFill/>
          </a:ln>
        </p:spPr>
      </p:pic>
      <p:sp>
        <p:nvSpPr>
          <p:cNvPr id="336" name="Rectangle 53"/>
          <p:cNvSpPr/>
          <p:nvPr/>
        </p:nvSpPr>
        <p:spPr>
          <a:xfrm>
            <a:off x="7668000" y="569520"/>
            <a:ext cx="44996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Matrice de confusion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2D3454-D349-4A49-8C76-58AB3CEF142E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299"/>
          <p:cNvSpPr/>
          <p:nvPr/>
        </p:nvSpPr>
        <p:spPr>
          <a:xfrm>
            <a:off x="540000" y="50040"/>
            <a:ext cx="1151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VI : Test de l’api de collecte de produits à base de champagne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38" name="Image 300" descr=""/>
          <p:cNvPicPr/>
          <p:nvPr/>
        </p:nvPicPr>
        <p:blipFill>
          <a:blip r:embed="rId1"/>
          <a:stretch/>
        </p:blipFill>
        <p:spPr>
          <a:xfrm>
            <a:off x="17640" y="648000"/>
            <a:ext cx="5740560" cy="4066200"/>
          </a:xfrm>
          <a:prstGeom prst="rect">
            <a:avLst/>
          </a:prstGeom>
          <a:ln w="0">
            <a:noFill/>
          </a:ln>
        </p:spPr>
      </p:pic>
      <p:sp>
        <p:nvSpPr>
          <p:cNvPr id="339" name="Rectangle 301"/>
          <p:cNvSpPr/>
          <p:nvPr/>
        </p:nvSpPr>
        <p:spPr>
          <a:xfrm>
            <a:off x="5940000" y="545400"/>
            <a:ext cx="6118200" cy="37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{'text': '',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'parsed': [],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'hints': [{'food': {'foodId': 'food_bwrgmmqau78xrdazxx79obeezumz',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'uri': 'http://www.edamam.com/ontologies/edamam.owl#Food_01001',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'label': 'Butter, Salted',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'knownAs': 'Butter, salted',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'nutrients': {'ENERC_KCAL': 717.0,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'PROCNT': 0.85,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'FAT': 81.1,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'CHOCDF': 0.06,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'FIBTG': 0.0},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'category': 'Generic foods',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'categoryLabel': 'food',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'image': 'https://www.edamam.com/food-img/515/515af390107678fce1533a31ee4cc35b.jpeg'},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'measures': [{'uri': 'http://www.edamam.com/ontologies/edamam.owl#Measure_tablespoon',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'label': 'Tablespoon',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'weight': 14.2},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{'uri': 'http://www.edamam.com/ontologies/edamam.owl#Measure_cup',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'label': 'Cup',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'weight': 227.0},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{'uri': 'http://www.edamam.com/ontologies/edamam.owl#Measure_stick',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 </a:t>
            </a:r>
            <a:r>
              <a:rPr b="0" lang="fr-FR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'label': 'Stick',</a:t>
            </a:r>
            <a:endParaRPr b="0" lang="fr-FR" sz="1000" spc="-1" strike="noStrike">
              <a:latin typeface="Arial"/>
            </a:endParaRPr>
          </a:p>
        </p:txBody>
      </p:sp>
      <p:pic>
        <p:nvPicPr>
          <p:cNvPr id="340" name="Image 302" descr=""/>
          <p:cNvPicPr/>
          <p:nvPr/>
        </p:nvPicPr>
        <p:blipFill>
          <a:blip r:embed="rId2"/>
          <a:stretch/>
        </p:blipFill>
        <p:spPr>
          <a:xfrm>
            <a:off x="0" y="4932000"/>
            <a:ext cx="6298200" cy="1438200"/>
          </a:xfrm>
          <a:prstGeom prst="rect">
            <a:avLst/>
          </a:prstGeom>
          <a:ln w="0">
            <a:noFill/>
          </a:ln>
        </p:spPr>
      </p:pic>
      <p:pic>
        <p:nvPicPr>
          <p:cNvPr id="341" name="Image 303" descr=""/>
          <p:cNvPicPr/>
          <p:nvPr/>
        </p:nvPicPr>
        <p:blipFill>
          <a:blip r:embed="rId3"/>
          <a:stretch/>
        </p:blipFill>
        <p:spPr>
          <a:xfrm>
            <a:off x="7128000" y="4500000"/>
            <a:ext cx="4779720" cy="226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4FC42E-2103-4703-B5D4-9116D7A75EDA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7"/>
          <p:cNvSpPr/>
          <p:nvPr/>
        </p:nvSpPr>
        <p:spPr>
          <a:xfrm>
            <a:off x="1260000" y="14040"/>
            <a:ext cx="9717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 : Chargement, exploration et nettoyage des données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38" name="Rectangle 19"/>
          <p:cNvSpPr/>
          <p:nvPr/>
        </p:nvSpPr>
        <p:spPr>
          <a:xfrm>
            <a:off x="0" y="472680"/>
            <a:ext cx="1187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Nous allons extraire trois niveaux de catégories de la variables ‘product_category_tree’ :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39" name="Image 139" descr=""/>
          <p:cNvPicPr/>
          <p:nvPr/>
        </p:nvPicPr>
        <p:blipFill>
          <a:blip r:embed="rId1"/>
          <a:stretch/>
        </p:blipFill>
        <p:spPr>
          <a:xfrm>
            <a:off x="72000" y="871920"/>
            <a:ext cx="11564640" cy="142668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0"/>
          <p:cNvSpPr/>
          <p:nvPr/>
        </p:nvSpPr>
        <p:spPr>
          <a:xfrm>
            <a:off x="0" y="2477520"/>
            <a:ext cx="1187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Image 141" descr=""/>
          <p:cNvPicPr/>
          <p:nvPr/>
        </p:nvPicPr>
        <p:blipFill>
          <a:blip r:embed="rId2"/>
          <a:stretch/>
        </p:blipFill>
        <p:spPr>
          <a:xfrm>
            <a:off x="180000" y="2330640"/>
            <a:ext cx="5758200" cy="1893240"/>
          </a:xfrm>
          <a:prstGeom prst="rect">
            <a:avLst/>
          </a:prstGeom>
          <a:ln w="0">
            <a:noFill/>
          </a:ln>
        </p:spPr>
      </p:pic>
      <p:sp>
        <p:nvSpPr>
          <p:cNvPr id="142" name="Rectangle 21"/>
          <p:cNvSpPr/>
          <p:nvPr/>
        </p:nvSpPr>
        <p:spPr>
          <a:xfrm>
            <a:off x="43920" y="4185720"/>
            <a:ext cx="54946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Répartition de la catégorie 1 : cat_lvl_1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3" name="Image 143" descr=""/>
          <p:cNvPicPr/>
          <p:nvPr/>
        </p:nvPicPr>
        <p:blipFill>
          <a:blip r:embed="rId3"/>
          <a:stretch/>
        </p:blipFill>
        <p:spPr>
          <a:xfrm>
            <a:off x="175320" y="4541040"/>
            <a:ext cx="3379320" cy="1598040"/>
          </a:xfrm>
          <a:prstGeom prst="rect">
            <a:avLst/>
          </a:prstGeom>
          <a:ln w="0">
            <a:noFill/>
          </a:ln>
        </p:spPr>
      </p:pic>
      <p:pic>
        <p:nvPicPr>
          <p:cNvPr id="144" name="Image 144" descr=""/>
          <p:cNvPicPr/>
          <p:nvPr/>
        </p:nvPicPr>
        <p:blipFill>
          <a:blip r:embed="rId4"/>
          <a:stretch/>
        </p:blipFill>
        <p:spPr>
          <a:xfrm>
            <a:off x="6120000" y="2347920"/>
            <a:ext cx="5758200" cy="3418200"/>
          </a:xfrm>
          <a:prstGeom prst="rect">
            <a:avLst/>
          </a:prstGeom>
          <a:ln w="0">
            <a:noFill/>
          </a:ln>
        </p:spPr>
      </p:pic>
      <p:sp>
        <p:nvSpPr>
          <p:cNvPr id="145" name="ZoneTexte 3"/>
          <p:cNvSpPr/>
          <p:nvPr/>
        </p:nvSpPr>
        <p:spPr>
          <a:xfrm>
            <a:off x="43920" y="6048000"/>
            <a:ext cx="7693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Nous constatons que les catégories niveau 1 sont bien réparties : 150 par produit 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6BB266-3C90-41DD-B3CF-8AC69BE289D1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304"/>
          <p:cNvSpPr/>
          <p:nvPr/>
        </p:nvSpPr>
        <p:spPr>
          <a:xfrm>
            <a:off x="540000" y="50040"/>
            <a:ext cx="1151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VI : Test de l’api de collecte de produits à base de champagne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43" name="Image 305" descr=""/>
          <p:cNvPicPr/>
          <p:nvPr/>
        </p:nvPicPr>
        <p:blipFill>
          <a:blip r:embed="rId1"/>
          <a:stretch/>
        </p:blipFill>
        <p:spPr>
          <a:xfrm>
            <a:off x="0" y="851400"/>
            <a:ext cx="6118920" cy="2027520"/>
          </a:xfrm>
          <a:prstGeom prst="rect">
            <a:avLst/>
          </a:prstGeom>
          <a:ln w="0">
            <a:noFill/>
          </a:ln>
        </p:spPr>
      </p:pic>
      <p:sp>
        <p:nvSpPr>
          <p:cNvPr id="344" name="Rectangle 38"/>
          <p:cNvSpPr/>
          <p:nvPr/>
        </p:nvSpPr>
        <p:spPr>
          <a:xfrm>
            <a:off x="0" y="497520"/>
            <a:ext cx="62989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Collecte des produits à base de champagne  :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45" name="Rectangle 39"/>
          <p:cNvSpPr/>
          <p:nvPr/>
        </p:nvSpPr>
        <p:spPr>
          <a:xfrm>
            <a:off x="0" y="2981520"/>
            <a:ext cx="23389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Format Json :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46" name="Image 308" descr=""/>
          <p:cNvPicPr/>
          <p:nvPr/>
        </p:nvPicPr>
        <p:blipFill>
          <a:blip r:embed="rId2"/>
          <a:stretch/>
        </p:blipFill>
        <p:spPr>
          <a:xfrm>
            <a:off x="137520" y="3473640"/>
            <a:ext cx="5981400" cy="2933280"/>
          </a:xfrm>
          <a:prstGeom prst="rect">
            <a:avLst/>
          </a:prstGeom>
          <a:ln w="0">
            <a:noFill/>
          </a:ln>
        </p:spPr>
      </p:pic>
      <p:sp>
        <p:nvSpPr>
          <p:cNvPr id="347" name="Rectangle 40"/>
          <p:cNvSpPr/>
          <p:nvPr/>
        </p:nvSpPr>
        <p:spPr>
          <a:xfrm>
            <a:off x="0" y="497520"/>
            <a:ext cx="62989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Collecte des produits à base de champagne  :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48" name="Rectangle 41"/>
          <p:cNvSpPr/>
          <p:nvPr/>
        </p:nvSpPr>
        <p:spPr>
          <a:xfrm>
            <a:off x="6120000" y="497520"/>
            <a:ext cx="60109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Rectangle 42"/>
          <p:cNvSpPr/>
          <p:nvPr/>
        </p:nvSpPr>
        <p:spPr>
          <a:xfrm>
            <a:off x="0" y="497520"/>
            <a:ext cx="62989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Collecte des produits à base de champagne  :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50" name="Rectangle 43"/>
          <p:cNvSpPr/>
          <p:nvPr/>
        </p:nvSpPr>
        <p:spPr>
          <a:xfrm>
            <a:off x="6300000" y="497520"/>
            <a:ext cx="58669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Transformation format json en DataFrame  :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51" name="Image 313" descr=""/>
          <p:cNvPicPr/>
          <p:nvPr/>
        </p:nvPicPr>
        <p:blipFill>
          <a:blip r:embed="rId3"/>
          <a:stretch/>
        </p:blipFill>
        <p:spPr>
          <a:xfrm>
            <a:off x="6480000" y="922320"/>
            <a:ext cx="5578920" cy="1008360"/>
          </a:xfrm>
          <a:prstGeom prst="rect">
            <a:avLst/>
          </a:prstGeom>
          <a:ln w="0">
            <a:noFill/>
          </a:ln>
        </p:spPr>
      </p:pic>
      <p:pic>
        <p:nvPicPr>
          <p:cNvPr id="352" name="Image 314" descr=""/>
          <p:cNvPicPr/>
          <p:nvPr/>
        </p:nvPicPr>
        <p:blipFill>
          <a:blip r:embed="rId4"/>
          <a:stretch/>
        </p:blipFill>
        <p:spPr>
          <a:xfrm>
            <a:off x="6480000" y="2007000"/>
            <a:ext cx="5712480" cy="2671920"/>
          </a:xfrm>
          <a:prstGeom prst="rect">
            <a:avLst/>
          </a:prstGeom>
          <a:ln w="0">
            <a:noFill/>
          </a:ln>
        </p:spPr>
      </p:pic>
      <p:sp>
        <p:nvSpPr>
          <p:cNvPr id="353" name="Rectangle 44"/>
          <p:cNvSpPr/>
          <p:nvPr/>
        </p:nvSpPr>
        <p:spPr>
          <a:xfrm>
            <a:off x="6516000" y="4709520"/>
            <a:ext cx="55429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Export des données dans fichier CSV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54" name="Image 316" descr=""/>
          <p:cNvPicPr/>
          <p:nvPr/>
        </p:nvPicPr>
        <p:blipFill>
          <a:blip r:embed="rId5"/>
          <a:stretch/>
        </p:blipFill>
        <p:spPr>
          <a:xfrm>
            <a:off x="6566040" y="5240520"/>
            <a:ext cx="4780080" cy="455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6A82B4-1AF1-4260-991E-4DFF10EA2BF3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10"/>
          <p:cNvSpPr/>
          <p:nvPr/>
        </p:nvSpPr>
        <p:spPr>
          <a:xfrm>
            <a:off x="4504320" y="16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6" name="Rectangle 54"/>
          <p:cNvSpPr/>
          <p:nvPr/>
        </p:nvSpPr>
        <p:spPr>
          <a:xfrm>
            <a:off x="3960000" y="50040"/>
            <a:ext cx="3060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Conclusion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180000" y="1440000"/>
            <a:ext cx="115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latin typeface="Arial"/>
              </a:rPr>
              <a:t>- La faisabilité d’un moteur de classification des produits est donc approuvée selon les résultats du clusterinf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8" name=""/>
          <p:cNvSpPr txBox="1"/>
          <p:nvPr/>
        </p:nvSpPr>
        <p:spPr>
          <a:xfrm>
            <a:off x="1764360" y="2016000"/>
            <a:ext cx="53996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latin typeface="Arial"/>
              </a:rPr>
              <a:t>- Soit par le texte en utilisant la méthode Word2vec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9" name=""/>
          <p:cNvSpPr txBox="1"/>
          <p:nvPr/>
        </p:nvSpPr>
        <p:spPr>
          <a:xfrm>
            <a:off x="1800720" y="2533680"/>
            <a:ext cx="6839280" cy="683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latin typeface="Arial"/>
                <a:ea typeface="Noto Sans CJK SC"/>
              </a:rPr>
              <a:t>- soit par des image en utilisant le modèle préentrainé </a:t>
            </a:r>
            <a:r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VGG16</a:t>
            </a:r>
            <a:r>
              <a:rPr b="0" lang="fr-FR" sz="1800" spc="-1" strike="noStrike">
                <a:latin typeface="Arial"/>
              </a:rPr>
              <a:t>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0" name=""/>
          <p:cNvSpPr txBox="1"/>
          <p:nvPr/>
        </p:nvSpPr>
        <p:spPr>
          <a:xfrm>
            <a:off x="180000" y="3204000"/>
            <a:ext cx="115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latin typeface="Arial"/>
              </a:rPr>
              <a:t>- On peut encore amélioré les résultats soit en retraivaillant les prétraitements du texte ou d’images soit en augmentant la taille des données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9C3EEE-5AD4-4052-BA07-9DAE3A6C3070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/>
          <p:cNvSpPr/>
          <p:nvPr/>
        </p:nvSpPr>
        <p:spPr>
          <a:xfrm>
            <a:off x="1260000" y="14040"/>
            <a:ext cx="9717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 : Chargement, exploration et nettoyage des données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47" name="Rectangle 22"/>
          <p:cNvSpPr/>
          <p:nvPr/>
        </p:nvSpPr>
        <p:spPr>
          <a:xfrm>
            <a:off x="0" y="569520"/>
            <a:ext cx="773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Répartition de la catégorie 2 en fonction de la catégorie 1 :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8" name="Rectangle 23"/>
          <p:cNvSpPr/>
          <p:nvPr/>
        </p:nvSpPr>
        <p:spPr>
          <a:xfrm>
            <a:off x="0" y="2477520"/>
            <a:ext cx="118782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Image 148" descr=""/>
          <p:cNvPicPr/>
          <p:nvPr/>
        </p:nvPicPr>
        <p:blipFill>
          <a:blip r:embed="rId1"/>
          <a:stretch/>
        </p:blipFill>
        <p:spPr>
          <a:xfrm>
            <a:off x="360000" y="1081440"/>
            <a:ext cx="4122000" cy="3674520"/>
          </a:xfrm>
          <a:prstGeom prst="rect">
            <a:avLst/>
          </a:prstGeom>
          <a:ln w="0">
            <a:noFill/>
          </a:ln>
        </p:spPr>
      </p:pic>
      <p:pic>
        <p:nvPicPr>
          <p:cNvPr id="150" name="Image 149" descr=""/>
          <p:cNvPicPr/>
          <p:nvPr/>
        </p:nvPicPr>
        <p:blipFill>
          <a:blip r:embed="rId2"/>
          <a:stretch/>
        </p:blipFill>
        <p:spPr>
          <a:xfrm>
            <a:off x="7513560" y="900000"/>
            <a:ext cx="4678200" cy="5483160"/>
          </a:xfrm>
          <a:prstGeom prst="rect">
            <a:avLst/>
          </a:prstGeom>
          <a:ln w="0">
            <a:noFill/>
          </a:ln>
        </p:spPr>
      </p:pic>
      <p:sp>
        <p:nvSpPr>
          <p:cNvPr id="151" name="Rectangle 24"/>
          <p:cNvSpPr/>
          <p:nvPr/>
        </p:nvSpPr>
        <p:spPr>
          <a:xfrm>
            <a:off x="3960000" y="1800000"/>
            <a:ext cx="35982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Rectangle 151"/>
          <p:cNvSpPr/>
          <p:nvPr/>
        </p:nvSpPr>
        <p:spPr>
          <a:xfrm>
            <a:off x="4443480" y="2578680"/>
            <a:ext cx="3073680" cy="67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Voir code source pour plus de lisibilité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53" name="ZoneTexte 3"/>
          <p:cNvSpPr/>
          <p:nvPr/>
        </p:nvSpPr>
        <p:spPr>
          <a:xfrm flipH="1">
            <a:off x="63000" y="5191920"/>
            <a:ext cx="74952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Nous observons qu’il y’a 62 modalités pour la catégorie niveau 2. Leurs répartitions / niveau 1 ne sont pas égales.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Remarque : Nous avons choisi de ne pas intégrer les modalités des niveaux 2 et 3 dans « description ».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F80D1F-882F-4197-B4F6-212ED0253AA8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29"/>
          <p:cNvSpPr/>
          <p:nvPr/>
        </p:nvSpPr>
        <p:spPr>
          <a:xfrm>
            <a:off x="4195800" y="13680"/>
            <a:ext cx="46213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II : Étude de faisabilité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55" name="Rectangle 130"/>
          <p:cNvSpPr/>
          <p:nvPr/>
        </p:nvSpPr>
        <p:spPr>
          <a:xfrm>
            <a:off x="7623720" y="695520"/>
            <a:ext cx="2748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16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d’images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56" name="Rectangle 131"/>
          <p:cNvSpPr/>
          <p:nvPr/>
        </p:nvSpPr>
        <p:spPr>
          <a:xfrm>
            <a:off x="1947600" y="713520"/>
            <a:ext cx="2748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À partir du texte</a:t>
            </a:r>
            <a:endParaRPr b="0" lang="fr-FR" sz="1600" spc="-1" strike="noStrike">
              <a:latin typeface="Arial"/>
            </a:endParaRPr>
          </a:p>
        </p:txBody>
      </p:sp>
      <p:graphicFrame>
        <p:nvGraphicFramePr>
          <p:cNvPr id="157" name="Tableau 132"/>
          <p:cNvGraphicFramePr/>
          <p:nvPr/>
        </p:nvGraphicFramePr>
        <p:xfrm>
          <a:off x="1169280" y="1150200"/>
          <a:ext cx="4307760" cy="4712040"/>
        </p:xfrm>
        <a:graphic>
          <a:graphicData uri="http://schemas.openxmlformats.org/drawingml/2006/table">
            <a:tbl>
              <a:tblPr/>
              <a:tblGrid>
                <a:gridCol w="4308120"/>
              </a:tblGrid>
              <a:tr h="1296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Pré-traitement des données textuelles :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1 : Nettoyer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2 : Tokeniser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3 : Stemmer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4 : Lemmatiser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7780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Extraction des features :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1 : Sac de mots (bag of words)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2 : TF-IDF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3 : Word2vec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4 : BERT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5 : USE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fr-FR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0656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Réduction des dimensions :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1 : ACP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2 : T-NSE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3 : Visualisation 2D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72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Clustering :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K-Means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Visualisation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" name="Tableau 133"/>
          <p:cNvGraphicFramePr/>
          <p:nvPr/>
        </p:nvGraphicFramePr>
        <p:xfrm>
          <a:off x="6559200" y="1150200"/>
          <a:ext cx="4246200" cy="4648320"/>
        </p:xfrm>
        <a:graphic>
          <a:graphicData uri="http://schemas.openxmlformats.org/drawingml/2006/table">
            <a:tbl>
              <a:tblPr/>
              <a:tblGrid>
                <a:gridCol w="4246560"/>
              </a:tblGrid>
              <a:tr h="1999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Pré-traitement d’images :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1 : Correction de l’exposition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2 : Correction du contraste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3 : Réduction du bruit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4 : Conversion au niveau du gris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5 : Re-dimension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043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Extraction des features :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1 : SIFT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2 : Transfer Learning : CNN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fr-FR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044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Réduction des dimensions :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1 : ACP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2 : T-NSE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3 : Visualisation 2D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612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Clustering :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K-means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     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 Light"/>
                          <a:ea typeface="DejaVu Sans"/>
                        </a:rPr>
                        <a:t>Visualisation 2D 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59" name="Rectangle 134"/>
          <p:cNvSpPr/>
          <p:nvPr/>
        </p:nvSpPr>
        <p:spPr>
          <a:xfrm>
            <a:off x="202320" y="6169680"/>
            <a:ext cx="121896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Conclusion : Faisabilité ou pas d’un moteur de classification des produits de consommation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EDC672-400F-4D62-91AA-2984F05EB313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35"/>
          <p:cNvSpPr/>
          <p:nvPr/>
        </p:nvSpPr>
        <p:spPr>
          <a:xfrm>
            <a:off x="4504320" y="2304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1" name="Rectangle 136"/>
          <p:cNvSpPr/>
          <p:nvPr/>
        </p:nvSpPr>
        <p:spPr>
          <a:xfrm>
            <a:off x="11880" y="93600"/>
            <a:ext cx="294804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Prétraitement du texte :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2" name="Rectangle 27"/>
          <p:cNvSpPr/>
          <p:nvPr/>
        </p:nvSpPr>
        <p:spPr>
          <a:xfrm>
            <a:off x="37440" y="323280"/>
            <a:ext cx="186804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Texte initiale :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3" name="Rectangle 28"/>
          <p:cNvSpPr/>
          <p:nvPr/>
        </p:nvSpPr>
        <p:spPr>
          <a:xfrm>
            <a:off x="20520" y="1893600"/>
            <a:ext cx="260784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Texte après traitement : 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64" name="Image 162" descr=""/>
          <p:cNvPicPr/>
          <p:nvPr/>
        </p:nvPicPr>
        <p:blipFill>
          <a:blip r:embed="rId1"/>
          <a:stretch/>
        </p:blipFill>
        <p:spPr>
          <a:xfrm>
            <a:off x="1503360" y="420120"/>
            <a:ext cx="10689840" cy="1578960"/>
          </a:xfrm>
          <a:prstGeom prst="rect">
            <a:avLst/>
          </a:prstGeom>
          <a:ln w="0">
            <a:noFill/>
          </a:ln>
        </p:spPr>
      </p:pic>
      <p:pic>
        <p:nvPicPr>
          <p:cNvPr id="165" name="Image 163" descr=""/>
          <p:cNvPicPr/>
          <p:nvPr/>
        </p:nvPicPr>
        <p:blipFill>
          <a:blip r:embed="rId2"/>
          <a:stretch/>
        </p:blipFill>
        <p:spPr>
          <a:xfrm>
            <a:off x="24120" y="2279520"/>
            <a:ext cx="7123680" cy="4141440"/>
          </a:xfrm>
          <a:prstGeom prst="rect">
            <a:avLst/>
          </a:prstGeom>
          <a:ln w="0">
            <a:noFill/>
          </a:ln>
        </p:spPr>
      </p:pic>
      <p:sp>
        <p:nvSpPr>
          <p:cNvPr id="166" name="ZoneTexte 3"/>
          <p:cNvSpPr/>
          <p:nvPr/>
        </p:nvSpPr>
        <p:spPr>
          <a:xfrm>
            <a:off x="7306560" y="2317320"/>
            <a:ext cx="48002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Apres prétraitement, on passe du 498561 tokens à 3677 tokens.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partir de ce corpus, on va essayer d’extraire les features par différentes méthodes puis les analyser et mesurer leurs pertinences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662369-DAE6-4256-B057-11B055097E8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25"/>
          <p:cNvSpPr/>
          <p:nvPr/>
        </p:nvSpPr>
        <p:spPr>
          <a:xfrm>
            <a:off x="4504320" y="88200"/>
            <a:ext cx="34128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8" name="Rectangle 26"/>
          <p:cNvSpPr/>
          <p:nvPr/>
        </p:nvSpPr>
        <p:spPr>
          <a:xfrm>
            <a:off x="290160" y="690840"/>
            <a:ext cx="11444400" cy="7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Après l’opération de prétraitement : tokisation, lemmetisation, strémmetisation, onous avos supprimé les tokens rares et ceux dont le nombre dépasse 450, on obtient le résultat suivant : 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69" name="Image 1" descr=""/>
          <p:cNvPicPr/>
          <p:nvPr/>
        </p:nvPicPr>
        <p:blipFill>
          <a:blip r:embed="rId1"/>
          <a:stretch/>
        </p:blipFill>
        <p:spPr>
          <a:xfrm>
            <a:off x="1775880" y="1624680"/>
            <a:ext cx="8978760" cy="3663360"/>
          </a:xfrm>
          <a:prstGeom prst="rect">
            <a:avLst/>
          </a:prstGeom>
          <a:ln w="0">
            <a:noFill/>
          </a:ln>
        </p:spPr>
      </p:pic>
      <p:sp>
        <p:nvSpPr>
          <p:cNvPr id="170" name="ZoneTexte 3"/>
          <p:cNvSpPr/>
          <p:nvPr/>
        </p:nvSpPr>
        <p:spPr>
          <a:xfrm>
            <a:off x="193320" y="5635800"/>
            <a:ext cx="10708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Nous allons utilisé « clean_description » pour notre extraction des features et notre analyse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B84772-FB34-48B4-8673-CA602CC9E9BE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38"/>
          <p:cNvSpPr/>
          <p:nvPr/>
        </p:nvSpPr>
        <p:spPr>
          <a:xfrm>
            <a:off x="4038840" y="85320"/>
            <a:ext cx="35182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72" name="Rectangle 139"/>
          <p:cNvSpPr/>
          <p:nvPr/>
        </p:nvSpPr>
        <p:spPr>
          <a:xfrm>
            <a:off x="320760" y="596520"/>
            <a:ext cx="4620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Nuage de mots de tout le corpus : 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73" name="Image 140" descr=""/>
          <p:cNvPicPr/>
          <p:nvPr/>
        </p:nvPicPr>
        <p:blipFill>
          <a:blip r:embed="rId1"/>
          <a:stretch/>
        </p:blipFill>
        <p:spPr>
          <a:xfrm>
            <a:off x="320760" y="1214280"/>
            <a:ext cx="4214160" cy="2157120"/>
          </a:xfrm>
          <a:prstGeom prst="rect">
            <a:avLst/>
          </a:prstGeom>
          <a:ln w="0">
            <a:noFill/>
          </a:ln>
        </p:spPr>
      </p:pic>
      <p:pic>
        <p:nvPicPr>
          <p:cNvPr id="174" name="Image 6" descr=""/>
          <p:cNvPicPr/>
          <p:nvPr/>
        </p:nvPicPr>
        <p:blipFill>
          <a:blip r:embed="rId2"/>
          <a:stretch/>
        </p:blipFill>
        <p:spPr>
          <a:xfrm>
            <a:off x="68760" y="3650760"/>
            <a:ext cx="9744840" cy="2705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0FF33D-704E-442A-BE7E-FB6F44AF32CC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41"/>
          <p:cNvSpPr/>
          <p:nvPr/>
        </p:nvSpPr>
        <p:spPr>
          <a:xfrm>
            <a:off x="4271040" y="118080"/>
            <a:ext cx="32860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À partir du 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76" name="Rectangle 142"/>
          <p:cNvSpPr/>
          <p:nvPr/>
        </p:nvSpPr>
        <p:spPr>
          <a:xfrm>
            <a:off x="123480" y="491400"/>
            <a:ext cx="5520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DejaVu Sans"/>
              </a:rPr>
              <a:t>Nuage de mots pour chaque catégorie : 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177" name="Image 143" descr=""/>
          <p:cNvPicPr/>
          <p:nvPr/>
        </p:nvPicPr>
        <p:blipFill>
          <a:blip r:embed="rId1"/>
          <a:stretch/>
        </p:blipFill>
        <p:spPr>
          <a:xfrm>
            <a:off x="233640" y="915480"/>
            <a:ext cx="2509200" cy="1170000"/>
          </a:xfrm>
          <a:prstGeom prst="rect">
            <a:avLst/>
          </a:prstGeom>
          <a:ln w="0">
            <a:noFill/>
          </a:ln>
        </p:spPr>
      </p:pic>
      <p:pic>
        <p:nvPicPr>
          <p:cNvPr id="178" name="Image 144" descr=""/>
          <p:cNvPicPr/>
          <p:nvPr/>
        </p:nvPicPr>
        <p:blipFill>
          <a:blip r:embed="rId2"/>
          <a:stretch/>
        </p:blipFill>
        <p:spPr>
          <a:xfrm>
            <a:off x="329040" y="2565360"/>
            <a:ext cx="2413800" cy="1144800"/>
          </a:xfrm>
          <a:prstGeom prst="rect">
            <a:avLst/>
          </a:prstGeom>
          <a:ln w="0">
            <a:noFill/>
          </a:ln>
        </p:spPr>
      </p:pic>
      <p:pic>
        <p:nvPicPr>
          <p:cNvPr id="179" name="Image 145" descr=""/>
          <p:cNvPicPr/>
          <p:nvPr/>
        </p:nvPicPr>
        <p:blipFill>
          <a:blip r:embed="rId3"/>
          <a:stretch/>
        </p:blipFill>
        <p:spPr>
          <a:xfrm>
            <a:off x="459360" y="5286240"/>
            <a:ext cx="2255760" cy="1285560"/>
          </a:xfrm>
          <a:prstGeom prst="rect">
            <a:avLst/>
          </a:prstGeom>
          <a:ln w="0">
            <a:noFill/>
          </a:ln>
        </p:spPr>
      </p:pic>
      <p:pic>
        <p:nvPicPr>
          <p:cNvPr id="180" name="Image 146" descr=""/>
          <p:cNvPicPr/>
          <p:nvPr/>
        </p:nvPicPr>
        <p:blipFill>
          <a:blip r:embed="rId4"/>
          <a:stretch/>
        </p:blipFill>
        <p:spPr>
          <a:xfrm>
            <a:off x="6176520" y="900720"/>
            <a:ext cx="2283480" cy="1166760"/>
          </a:xfrm>
          <a:prstGeom prst="rect">
            <a:avLst/>
          </a:prstGeom>
          <a:ln w="0">
            <a:noFill/>
          </a:ln>
        </p:spPr>
      </p:pic>
      <p:pic>
        <p:nvPicPr>
          <p:cNvPr id="181" name="Image 147" descr=""/>
          <p:cNvPicPr/>
          <p:nvPr/>
        </p:nvPicPr>
        <p:blipFill>
          <a:blip r:embed="rId5"/>
          <a:stretch/>
        </p:blipFill>
        <p:spPr>
          <a:xfrm>
            <a:off x="6176520" y="2342880"/>
            <a:ext cx="2367360" cy="1280520"/>
          </a:xfrm>
          <a:prstGeom prst="rect">
            <a:avLst/>
          </a:prstGeom>
          <a:ln w="0">
            <a:noFill/>
          </a:ln>
        </p:spPr>
      </p:pic>
      <p:pic>
        <p:nvPicPr>
          <p:cNvPr id="182" name="Image 148" descr=""/>
          <p:cNvPicPr/>
          <p:nvPr/>
        </p:nvPicPr>
        <p:blipFill>
          <a:blip r:embed="rId6"/>
          <a:stretch/>
        </p:blipFill>
        <p:spPr>
          <a:xfrm>
            <a:off x="454320" y="3974040"/>
            <a:ext cx="2067840" cy="1053000"/>
          </a:xfrm>
          <a:prstGeom prst="rect">
            <a:avLst/>
          </a:prstGeom>
          <a:ln w="0">
            <a:noFill/>
          </a:ln>
        </p:spPr>
      </p:pic>
      <p:pic>
        <p:nvPicPr>
          <p:cNvPr id="183" name="Image 149" descr=""/>
          <p:cNvPicPr/>
          <p:nvPr/>
        </p:nvPicPr>
        <p:blipFill>
          <a:blip r:embed="rId7"/>
          <a:stretch/>
        </p:blipFill>
        <p:spPr>
          <a:xfrm>
            <a:off x="6292440" y="3837960"/>
            <a:ext cx="2251440" cy="1448280"/>
          </a:xfrm>
          <a:prstGeom prst="rect">
            <a:avLst/>
          </a:prstGeom>
          <a:ln w="0">
            <a:noFill/>
          </a:ln>
        </p:spPr>
      </p:pic>
      <p:pic>
        <p:nvPicPr>
          <p:cNvPr id="184" name="Image 152" descr=""/>
          <p:cNvPicPr/>
          <p:nvPr/>
        </p:nvPicPr>
        <p:blipFill>
          <a:blip r:embed="rId8"/>
          <a:stretch/>
        </p:blipFill>
        <p:spPr>
          <a:xfrm>
            <a:off x="3085920" y="865080"/>
            <a:ext cx="2738160" cy="1357200"/>
          </a:xfrm>
          <a:prstGeom prst="rect">
            <a:avLst/>
          </a:prstGeom>
          <a:ln w="0">
            <a:noFill/>
          </a:ln>
        </p:spPr>
      </p:pic>
      <p:pic>
        <p:nvPicPr>
          <p:cNvPr id="185" name="Image 153" descr=""/>
          <p:cNvPicPr/>
          <p:nvPr/>
        </p:nvPicPr>
        <p:blipFill>
          <a:blip r:embed="rId9"/>
          <a:stretch/>
        </p:blipFill>
        <p:spPr>
          <a:xfrm>
            <a:off x="2939040" y="2251080"/>
            <a:ext cx="3080520" cy="1396800"/>
          </a:xfrm>
          <a:prstGeom prst="rect">
            <a:avLst/>
          </a:prstGeom>
          <a:ln w="0">
            <a:noFill/>
          </a:ln>
        </p:spPr>
      </p:pic>
      <p:pic>
        <p:nvPicPr>
          <p:cNvPr id="186" name="Image 155" descr=""/>
          <p:cNvPicPr/>
          <p:nvPr/>
        </p:nvPicPr>
        <p:blipFill>
          <a:blip r:embed="rId10"/>
          <a:stretch/>
        </p:blipFill>
        <p:spPr>
          <a:xfrm>
            <a:off x="8812440" y="830520"/>
            <a:ext cx="3012120" cy="1236960"/>
          </a:xfrm>
          <a:prstGeom prst="rect">
            <a:avLst/>
          </a:prstGeom>
          <a:ln w="0">
            <a:noFill/>
          </a:ln>
        </p:spPr>
      </p:pic>
      <p:pic>
        <p:nvPicPr>
          <p:cNvPr id="187" name="Image 154" descr=""/>
          <p:cNvPicPr/>
          <p:nvPr/>
        </p:nvPicPr>
        <p:blipFill>
          <a:blip r:embed="rId11"/>
          <a:stretch/>
        </p:blipFill>
        <p:spPr>
          <a:xfrm>
            <a:off x="3107160" y="5406120"/>
            <a:ext cx="2924280" cy="1311480"/>
          </a:xfrm>
          <a:prstGeom prst="rect">
            <a:avLst/>
          </a:prstGeom>
          <a:ln w="0">
            <a:noFill/>
          </a:ln>
        </p:spPr>
      </p:pic>
      <p:pic>
        <p:nvPicPr>
          <p:cNvPr id="188" name="Image 156" descr=""/>
          <p:cNvPicPr/>
          <p:nvPr/>
        </p:nvPicPr>
        <p:blipFill>
          <a:blip r:embed="rId12"/>
          <a:stretch/>
        </p:blipFill>
        <p:spPr>
          <a:xfrm>
            <a:off x="8878320" y="2379600"/>
            <a:ext cx="2880360" cy="1438200"/>
          </a:xfrm>
          <a:prstGeom prst="rect">
            <a:avLst/>
          </a:prstGeom>
          <a:ln w="0">
            <a:noFill/>
          </a:ln>
        </p:spPr>
      </p:pic>
      <p:pic>
        <p:nvPicPr>
          <p:cNvPr id="189" name="Image 157" descr=""/>
          <p:cNvPicPr/>
          <p:nvPr/>
        </p:nvPicPr>
        <p:blipFill>
          <a:blip r:embed="rId13"/>
          <a:stretch/>
        </p:blipFill>
        <p:spPr>
          <a:xfrm>
            <a:off x="2941560" y="3828960"/>
            <a:ext cx="3090240" cy="1555920"/>
          </a:xfrm>
          <a:prstGeom prst="rect">
            <a:avLst/>
          </a:prstGeom>
          <a:ln w="0">
            <a:noFill/>
          </a:ln>
        </p:spPr>
      </p:pic>
      <p:pic>
        <p:nvPicPr>
          <p:cNvPr id="190" name="Image 158" descr=""/>
          <p:cNvPicPr/>
          <p:nvPr/>
        </p:nvPicPr>
        <p:blipFill>
          <a:blip r:embed="rId14"/>
          <a:stretch/>
        </p:blipFill>
        <p:spPr>
          <a:xfrm>
            <a:off x="8933760" y="3867480"/>
            <a:ext cx="2890800" cy="1476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Flipkart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AEEEBA-9028-48C4-B787-1326A90F8989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819</TotalTime>
  <Application>LibreOffice/7.3.7.2$Linux_X86_64 LibreOffice_project/30$Build-2</Application>
  <AppVersion>15.0000</AppVersion>
  <Words>1282</Words>
  <Paragraphs>245</Paragraphs>
  <Company>Métropole Télévision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2023-04-19T07:30:53Z</dcterms:created>
  <dc:creator>MARCANTONI EL MOUATASSIM ANNE-LAURE</dc:creator>
  <dc:description/>
  <dc:language>fr-FR</dc:language>
  <cp:lastModifiedBy/>
  <dcterms:modified xsi:type="dcterms:W3CDTF">2023-05-22T01:09:59Z</dcterms:modified>
  <cp:revision>127</cp:revision>
  <dc:subject/>
  <dc:title>Projet 7 : Classification automatique de biens de consommation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Personnalisé</vt:lpwstr>
  </property>
  <property fmtid="{D5CDD505-2E9C-101B-9397-08002B2CF9AE}" pid="3" name="Slides">
    <vt:i4>35</vt:i4>
  </property>
</Properties>
</file>